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0"/>
  </p:notesMasterIdLst>
  <p:handoutMasterIdLst>
    <p:handoutMasterId r:id="rId121"/>
  </p:handoutMasterIdLst>
  <p:sldIdLst>
    <p:sldId id="256" r:id="rId2"/>
    <p:sldId id="35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4" r:id="rId29"/>
    <p:sldId id="283" r:id="rId30"/>
    <p:sldId id="285" r:id="rId31"/>
    <p:sldId id="287" r:id="rId32"/>
    <p:sldId id="286" r:id="rId33"/>
    <p:sldId id="288" r:id="rId34"/>
    <p:sldId id="296" r:id="rId35"/>
    <p:sldId id="289" r:id="rId36"/>
    <p:sldId id="290" r:id="rId37"/>
    <p:sldId id="297" r:id="rId38"/>
    <p:sldId id="298" r:id="rId39"/>
    <p:sldId id="299" r:id="rId40"/>
    <p:sldId id="300" r:id="rId41"/>
    <p:sldId id="301" r:id="rId42"/>
    <p:sldId id="302" r:id="rId43"/>
    <p:sldId id="303" r:id="rId44"/>
    <p:sldId id="304" r:id="rId45"/>
    <p:sldId id="292" r:id="rId46"/>
    <p:sldId id="293" r:id="rId47"/>
    <p:sldId id="295" r:id="rId48"/>
    <p:sldId id="291" r:id="rId49"/>
    <p:sldId id="294" r:id="rId50"/>
    <p:sldId id="323" r:id="rId51"/>
    <p:sldId id="321" r:id="rId52"/>
    <p:sldId id="305" r:id="rId53"/>
    <p:sldId id="306" r:id="rId54"/>
    <p:sldId id="307" r:id="rId55"/>
    <p:sldId id="308" r:id="rId56"/>
    <p:sldId id="324" r:id="rId57"/>
    <p:sldId id="309" r:id="rId58"/>
    <p:sldId id="310" r:id="rId59"/>
    <p:sldId id="349" r:id="rId60"/>
    <p:sldId id="311" r:id="rId61"/>
    <p:sldId id="348" r:id="rId62"/>
    <p:sldId id="350" r:id="rId63"/>
    <p:sldId id="312" r:id="rId64"/>
    <p:sldId id="313" r:id="rId65"/>
    <p:sldId id="314" r:id="rId66"/>
    <p:sldId id="316" r:id="rId67"/>
    <p:sldId id="317" r:id="rId68"/>
    <p:sldId id="320" r:id="rId69"/>
    <p:sldId id="322" r:id="rId70"/>
    <p:sldId id="325" r:id="rId71"/>
    <p:sldId id="315"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27" r:id="rId88"/>
    <p:sldId id="328" r:id="rId89"/>
    <p:sldId id="331" r:id="rId90"/>
    <p:sldId id="330" r:id="rId91"/>
    <p:sldId id="332" r:id="rId92"/>
    <p:sldId id="329"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52" r:id="rId118"/>
    <p:sldId id="351"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5" d="100"/>
          <a:sy n="95" d="100"/>
        </p:scale>
        <p:origin x="-480" y="-90"/>
      </p:cViewPr>
      <p:guideLst>
        <p:guide orient="horz" pos="2160"/>
        <p:guide pos="2880"/>
      </p:guideLst>
    </p:cSldViewPr>
  </p:slideViewPr>
  <p:notesTextViewPr>
    <p:cViewPr>
      <p:scale>
        <a:sx n="1" d="1"/>
        <a:sy n="1" d="1"/>
      </p:scale>
      <p:origin x="0" y="0"/>
    </p:cViewPr>
  </p:notesTextViewPr>
  <p:sorterViewPr>
    <p:cViewPr>
      <p:scale>
        <a:sx n="80" d="100"/>
        <a:sy n="80" d="100"/>
      </p:scale>
      <p:origin x="0" y="13956"/>
    </p:cViewPr>
  </p:sorterViewPr>
  <p:notesViewPr>
    <p:cSldViewPr>
      <p:cViewPr varScale="1">
        <p:scale>
          <a:sx n="76" d="100"/>
          <a:sy n="76" d="100"/>
        </p:scale>
        <p:origin x="-28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D2D082-4EF0-483D-87C1-FBEF10A55951}" type="datetimeFigureOut">
              <a:rPr lang="en-US" smtClean="0"/>
              <a:t>8/13/2013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9203DE-9E89-4088-ACF8-656CE01B0E49}" type="slidenum">
              <a:rPr lang="en-US" smtClean="0"/>
              <a:t>‹#›</a:t>
            </a:fld>
            <a:endParaRPr lang="en-US"/>
          </a:p>
        </p:txBody>
      </p:sp>
    </p:spTree>
    <p:extLst>
      <p:ext uri="{BB962C8B-B14F-4D97-AF65-F5344CB8AC3E}">
        <p14:creationId xmlns:p14="http://schemas.microsoft.com/office/powerpoint/2010/main" val="3210590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CD610A-6EE7-4410-8A45-9148A0888928}" type="datetimeFigureOut">
              <a:rPr lang="en-US" smtClean="0"/>
              <a:t>8/13/2013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011C8-829F-46CB-AD2F-EC5BA9748023}" type="slidenum">
              <a:rPr lang="en-US" smtClean="0"/>
              <a:t>‹#›</a:t>
            </a:fld>
            <a:endParaRPr lang="en-US"/>
          </a:p>
        </p:txBody>
      </p:sp>
    </p:spTree>
    <p:extLst>
      <p:ext uri="{BB962C8B-B14F-4D97-AF65-F5344CB8AC3E}">
        <p14:creationId xmlns:p14="http://schemas.microsoft.com/office/powerpoint/2010/main" val="100997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agent</a:t>
            </a:r>
            <a:r>
              <a:rPr lang="en-US" baseline="0" dirty="0" smtClean="0"/>
              <a:t> performs </a:t>
            </a:r>
            <a:r>
              <a:rPr lang="en-US" b="1" baseline="0" dirty="0" err="1" smtClean="0"/>
              <a:t>readRoomNumber</a:t>
            </a:r>
            <a:endParaRPr lang="en-US" dirty="0"/>
          </a:p>
        </p:txBody>
      </p:sp>
      <p:sp>
        <p:nvSpPr>
          <p:cNvPr id="4" name="Slide Number Placeholder 3"/>
          <p:cNvSpPr>
            <a:spLocks noGrp="1"/>
          </p:cNvSpPr>
          <p:nvPr>
            <p:ph type="sldNum" sz="quarter" idx="10"/>
          </p:nvPr>
        </p:nvSpPr>
        <p:spPr/>
        <p:txBody>
          <a:bodyPr/>
          <a:lstStyle/>
          <a:p>
            <a:fld id="{BFA3273D-EEC1-8A40-AE15-DF885AFD15DF}" type="slidenum">
              <a:rPr lang="en-US" smtClean="0"/>
              <a:t>72</a:t>
            </a:fld>
            <a:endParaRPr lang="en-US"/>
          </a:p>
        </p:txBody>
      </p:sp>
    </p:spTree>
    <p:extLst>
      <p:ext uri="{BB962C8B-B14F-4D97-AF65-F5344CB8AC3E}">
        <p14:creationId xmlns:p14="http://schemas.microsoft.com/office/powerpoint/2010/main" val="1973192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PMLc.handleRoomNumber</a:t>
            </a:r>
            <a:r>
              <a:rPr lang="en-US" baseline="0" dirty="0" smtClean="0"/>
              <a:t> calls </a:t>
            </a:r>
            <a:r>
              <a:rPr lang="en-US" b="1" baseline="0" dirty="0" err="1" smtClean="0"/>
              <a:t>PMLc.handleSense</a:t>
            </a:r>
            <a:r>
              <a:rPr lang="en-US" baseline="0" dirty="0" smtClean="0"/>
              <a:t>, passing it the name of the modality and a representation of the sense that the </a:t>
            </a:r>
            <a:r>
              <a:rPr lang="en-US" baseline="0" dirty="0" err="1" smtClean="0"/>
              <a:t>PMLb</a:t>
            </a:r>
            <a:r>
              <a:rPr lang="en-US" baseline="0" dirty="0" smtClean="0"/>
              <a:t> will understand</a:t>
            </a:r>
            <a:endParaRPr lang="en-US" dirty="0"/>
          </a:p>
        </p:txBody>
      </p:sp>
      <p:sp>
        <p:nvSpPr>
          <p:cNvPr id="4" name="Slide Number Placeholder 3"/>
          <p:cNvSpPr>
            <a:spLocks noGrp="1"/>
          </p:cNvSpPr>
          <p:nvPr>
            <p:ph type="sldNum" sz="quarter" idx="10"/>
          </p:nvPr>
        </p:nvSpPr>
        <p:spPr/>
        <p:txBody>
          <a:bodyPr/>
          <a:lstStyle/>
          <a:p>
            <a:fld id="{BFA3273D-EEC1-8A40-AE15-DF885AFD15DF}" type="slidenum">
              <a:rPr lang="en-US" smtClean="0"/>
              <a:t>81</a:t>
            </a:fld>
            <a:endParaRPr lang="en-US"/>
          </a:p>
        </p:txBody>
      </p:sp>
    </p:spTree>
    <p:extLst>
      <p:ext uri="{BB962C8B-B14F-4D97-AF65-F5344CB8AC3E}">
        <p14:creationId xmlns:p14="http://schemas.microsoft.com/office/powerpoint/2010/main" val="183432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PMLc</a:t>
            </a:r>
            <a:r>
              <a:rPr lang="en-US" baseline="0" dirty="0" smtClean="0"/>
              <a:t> adds the impulse “(room . 5)” to the visual modality’s data channel</a:t>
            </a:r>
            <a:endParaRPr lang="en-US" dirty="0"/>
          </a:p>
        </p:txBody>
      </p:sp>
      <p:sp>
        <p:nvSpPr>
          <p:cNvPr id="4" name="Slide Number Placeholder 3"/>
          <p:cNvSpPr>
            <a:spLocks noGrp="1"/>
          </p:cNvSpPr>
          <p:nvPr>
            <p:ph type="sldNum" sz="quarter" idx="10"/>
          </p:nvPr>
        </p:nvSpPr>
        <p:spPr/>
        <p:txBody>
          <a:bodyPr/>
          <a:lstStyle/>
          <a:p>
            <a:fld id="{BFA3273D-EEC1-8A40-AE15-DF885AFD15DF}" type="slidenum">
              <a:rPr lang="en-US" smtClean="0"/>
              <a:t>82</a:t>
            </a:fld>
            <a:endParaRPr lang="en-US"/>
          </a:p>
        </p:txBody>
      </p:sp>
    </p:spTree>
    <p:extLst>
      <p:ext uri="{BB962C8B-B14F-4D97-AF65-F5344CB8AC3E}">
        <p14:creationId xmlns:p14="http://schemas.microsoft.com/office/powerpoint/2010/main" val="354061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a:t>
            </a:r>
            <a:r>
              <a:rPr lang="en-US" b="1" baseline="0" dirty="0" smtClean="0"/>
              <a:t>sense-handler</a:t>
            </a:r>
            <a:r>
              <a:rPr lang="en-US" b="0" baseline="0" dirty="0" smtClean="0"/>
              <a:t> attached to the visual modality receives every impulse that passes through that modality. It’s job is to process each sense message and pass it to the PMLs function that performs perception.</a:t>
            </a:r>
            <a:endParaRPr lang="en-US" dirty="0"/>
          </a:p>
        </p:txBody>
      </p:sp>
      <p:sp>
        <p:nvSpPr>
          <p:cNvPr id="4" name="Slide Number Placeholder 3"/>
          <p:cNvSpPr>
            <a:spLocks noGrp="1"/>
          </p:cNvSpPr>
          <p:nvPr>
            <p:ph type="sldNum" sz="quarter" idx="10"/>
          </p:nvPr>
        </p:nvSpPr>
        <p:spPr/>
        <p:txBody>
          <a:bodyPr/>
          <a:lstStyle/>
          <a:p>
            <a:fld id="{BFA3273D-EEC1-8A40-AE15-DF885AFD15DF}" type="slidenum">
              <a:rPr lang="en-US" smtClean="0"/>
              <a:t>83</a:t>
            </a:fld>
            <a:endParaRPr lang="en-US"/>
          </a:p>
        </p:txBody>
      </p:sp>
    </p:spTree>
    <p:extLst>
      <p:ext uri="{BB962C8B-B14F-4D97-AF65-F5344CB8AC3E}">
        <p14:creationId xmlns:p14="http://schemas.microsoft.com/office/powerpoint/2010/main" val="2862452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visual</a:t>
            </a:r>
            <a:r>
              <a:rPr lang="en-US" baseline="0" dirty="0" smtClean="0"/>
              <a:t> modality’s perceptual function at the PMLs, </a:t>
            </a:r>
            <a:r>
              <a:rPr lang="en-US" b="1" baseline="0" dirty="0" smtClean="0"/>
              <a:t>perceive-vision </a:t>
            </a:r>
            <a:r>
              <a:rPr lang="en-US" b="0" baseline="0" dirty="0" smtClean="0"/>
              <a:t>processes all vision for the agent. Here, it will examine the structure (room . 5) and produce a percept corresponding to the agent’s facing room 5</a:t>
            </a:r>
            <a:endParaRPr lang="en-US" dirty="0"/>
          </a:p>
        </p:txBody>
      </p:sp>
      <p:sp>
        <p:nvSpPr>
          <p:cNvPr id="4" name="Slide Number Placeholder 3"/>
          <p:cNvSpPr>
            <a:spLocks noGrp="1"/>
          </p:cNvSpPr>
          <p:nvPr>
            <p:ph type="sldNum" sz="quarter" idx="10"/>
          </p:nvPr>
        </p:nvSpPr>
        <p:spPr/>
        <p:txBody>
          <a:bodyPr/>
          <a:lstStyle/>
          <a:p>
            <a:fld id="{BFA3273D-EEC1-8A40-AE15-DF885AFD15DF}" type="slidenum">
              <a:rPr lang="en-US" smtClean="0"/>
              <a:t>84</a:t>
            </a:fld>
            <a:endParaRPr lang="en-US"/>
          </a:p>
        </p:txBody>
      </p:sp>
    </p:spTree>
    <p:extLst>
      <p:ext uri="{BB962C8B-B14F-4D97-AF65-F5344CB8AC3E}">
        <p14:creationId xmlns:p14="http://schemas.microsoft.com/office/powerpoint/2010/main" val="3141123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PMLs:perceive</a:t>
            </a:r>
            <a:r>
              <a:rPr lang="en-US" dirty="0" smtClean="0"/>
              <a:t> vision build</a:t>
            </a:r>
            <a:r>
              <a:rPr lang="en-US" baseline="0" dirty="0" smtClean="0"/>
              <a:t>s the term </a:t>
            </a:r>
            <a:r>
              <a:rPr lang="en-US" b="1" baseline="0" dirty="0" smtClean="0"/>
              <a:t>Facing(room(5))</a:t>
            </a:r>
            <a:r>
              <a:rPr lang="en-US" b="0" baseline="0" dirty="0" smtClean="0"/>
              <a:t> and asserts it to the KL</a:t>
            </a:r>
            <a:endParaRPr lang="en-US" dirty="0"/>
          </a:p>
        </p:txBody>
      </p:sp>
      <p:sp>
        <p:nvSpPr>
          <p:cNvPr id="4" name="Slide Number Placeholder 3"/>
          <p:cNvSpPr>
            <a:spLocks noGrp="1"/>
          </p:cNvSpPr>
          <p:nvPr>
            <p:ph type="sldNum" sz="quarter" idx="10"/>
          </p:nvPr>
        </p:nvSpPr>
        <p:spPr/>
        <p:txBody>
          <a:bodyPr/>
          <a:lstStyle/>
          <a:p>
            <a:fld id="{BFA3273D-EEC1-8A40-AE15-DF885AFD15DF}" type="slidenum">
              <a:rPr lang="en-US" smtClean="0"/>
              <a:t>85</a:t>
            </a:fld>
            <a:endParaRPr lang="en-US"/>
          </a:p>
        </p:txBody>
      </p:sp>
    </p:spTree>
    <p:extLst>
      <p:ext uri="{BB962C8B-B14F-4D97-AF65-F5344CB8AC3E}">
        <p14:creationId xmlns:p14="http://schemas.microsoft.com/office/powerpoint/2010/main" val="1462847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agent now</a:t>
            </a:r>
            <a:r>
              <a:rPr lang="en-US" baseline="0" dirty="0" smtClean="0"/>
              <a:t> consciously believes that it is facing room 5</a:t>
            </a:r>
            <a:endParaRPr lang="en-US" dirty="0"/>
          </a:p>
        </p:txBody>
      </p:sp>
      <p:sp>
        <p:nvSpPr>
          <p:cNvPr id="4" name="Slide Number Placeholder 3"/>
          <p:cNvSpPr>
            <a:spLocks noGrp="1"/>
          </p:cNvSpPr>
          <p:nvPr>
            <p:ph type="sldNum" sz="quarter" idx="10"/>
          </p:nvPr>
        </p:nvSpPr>
        <p:spPr/>
        <p:txBody>
          <a:bodyPr/>
          <a:lstStyle/>
          <a:p>
            <a:fld id="{BFA3273D-EEC1-8A40-AE15-DF885AFD15DF}" type="slidenum">
              <a:rPr lang="en-US" smtClean="0"/>
              <a:t>86</a:t>
            </a:fld>
            <a:endParaRPr lang="en-US"/>
          </a:p>
        </p:txBody>
      </p:sp>
    </p:spTree>
    <p:extLst>
      <p:ext uri="{BB962C8B-B14F-4D97-AF65-F5344CB8AC3E}">
        <p14:creationId xmlns:p14="http://schemas.microsoft.com/office/powerpoint/2010/main" val="146284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PMLa</a:t>
            </a:r>
            <a:r>
              <a:rPr lang="en-US" baseline="0" dirty="0" smtClean="0"/>
              <a:t> function </a:t>
            </a:r>
            <a:r>
              <a:rPr lang="en-US" b="1" baseline="0" dirty="0" smtClean="0"/>
              <a:t>(read-act)</a:t>
            </a:r>
            <a:r>
              <a:rPr lang="en-US" b="0" baseline="0" dirty="0" smtClean="0"/>
              <a:t> is called because it is attached to the act node for </a:t>
            </a:r>
            <a:r>
              <a:rPr lang="en-US" b="1" baseline="0" dirty="0" smtClean="0"/>
              <a:t>read-room-number</a:t>
            </a:r>
            <a:endParaRPr lang="en-US" dirty="0"/>
          </a:p>
        </p:txBody>
      </p:sp>
      <p:sp>
        <p:nvSpPr>
          <p:cNvPr id="4" name="Slide Number Placeholder 3"/>
          <p:cNvSpPr>
            <a:spLocks noGrp="1"/>
          </p:cNvSpPr>
          <p:nvPr>
            <p:ph type="sldNum" sz="quarter" idx="10"/>
          </p:nvPr>
        </p:nvSpPr>
        <p:spPr/>
        <p:txBody>
          <a:bodyPr/>
          <a:lstStyle/>
          <a:p>
            <a:fld id="{BFA3273D-EEC1-8A40-AE15-DF885AFD15DF}" type="slidenum">
              <a:rPr lang="en-US" smtClean="0"/>
              <a:t>73</a:t>
            </a:fld>
            <a:endParaRPr lang="en-US"/>
          </a:p>
        </p:txBody>
      </p:sp>
    </p:spTree>
    <p:extLst>
      <p:ext uri="{BB962C8B-B14F-4D97-AF65-F5344CB8AC3E}">
        <p14:creationId xmlns:p14="http://schemas.microsoft.com/office/powerpoint/2010/main" val="29311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read-act </a:t>
            </a:r>
            <a:r>
              <a:rPr lang="en-US" b="0" dirty="0" smtClean="0"/>
              <a:t>calls</a:t>
            </a:r>
            <a:r>
              <a:rPr lang="en-US" b="0" baseline="0" dirty="0" smtClean="0"/>
              <a:t> </a:t>
            </a:r>
            <a:r>
              <a:rPr lang="en-US" b="1" baseline="0" dirty="0" err="1" smtClean="0"/>
              <a:t>PMLb:read-room-number</a:t>
            </a:r>
            <a:r>
              <a:rPr lang="en-US" b="1" baseline="0" dirty="0" smtClean="0"/>
              <a:t>, </a:t>
            </a:r>
            <a:r>
              <a:rPr lang="en-US" b="0" baseline="0" dirty="0" smtClean="0"/>
              <a:t>passing it the name of the modality to be used. </a:t>
            </a:r>
            <a:r>
              <a:rPr lang="en-US" b="1" baseline="0" dirty="0" err="1" smtClean="0"/>
              <a:t>PMLb:read-room-number</a:t>
            </a:r>
            <a:r>
              <a:rPr lang="en-US" b="1" baseline="0" dirty="0" smtClean="0"/>
              <a:t> </a:t>
            </a:r>
            <a:r>
              <a:rPr lang="en-US" b="0" baseline="0" dirty="0" smtClean="0"/>
              <a:t>doesn’t happen to have any other arguments, but others do: e.g.  a </a:t>
            </a:r>
            <a:r>
              <a:rPr lang="en-US" b="0" baseline="0" dirty="0" err="1" smtClean="0"/>
              <a:t>PMLb</a:t>
            </a:r>
            <a:r>
              <a:rPr lang="en-US" b="0" baseline="0" dirty="0" smtClean="0"/>
              <a:t> function for turning using the agent’s locomotive modality might take a direction as its argument.</a:t>
            </a:r>
            <a:endParaRPr lang="en-US" b="1" dirty="0"/>
          </a:p>
        </p:txBody>
      </p:sp>
      <p:sp>
        <p:nvSpPr>
          <p:cNvPr id="4" name="Slide Number Placeholder 3"/>
          <p:cNvSpPr>
            <a:spLocks noGrp="1"/>
          </p:cNvSpPr>
          <p:nvPr>
            <p:ph type="sldNum" sz="quarter" idx="10"/>
          </p:nvPr>
        </p:nvSpPr>
        <p:spPr/>
        <p:txBody>
          <a:bodyPr/>
          <a:lstStyle/>
          <a:p>
            <a:fld id="{BFA3273D-EEC1-8A40-AE15-DF885AFD15DF}" type="slidenum">
              <a:rPr lang="en-US" smtClean="0"/>
              <a:t>74</a:t>
            </a:fld>
            <a:endParaRPr lang="en-US"/>
          </a:p>
        </p:txBody>
      </p:sp>
    </p:spTree>
    <p:extLst>
      <p:ext uri="{BB962C8B-B14F-4D97-AF65-F5344CB8AC3E}">
        <p14:creationId xmlns:p14="http://schemas.microsoft.com/office/powerpoint/2010/main" val="107588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err="1" smtClean="0"/>
              <a:t>PMLb:read-room-number</a:t>
            </a:r>
            <a:r>
              <a:rPr lang="en-US" b="1" baseline="0" dirty="0" smtClean="0"/>
              <a:t> </a:t>
            </a:r>
            <a:r>
              <a:rPr lang="en-US" b="0" baseline="0" dirty="0" smtClean="0"/>
              <a:t>builds a representation of the act impulse that the </a:t>
            </a:r>
            <a:r>
              <a:rPr lang="en-US" b="0" baseline="0" dirty="0" err="1" smtClean="0"/>
              <a:t>PMLc</a:t>
            </a:r>
            <a:r>
              <a:rPr lang="en-US" b="0" baseline="0" dirty="0" smtClean="0"/>
              <a:t> will understand, and calls </a:t>
            </a:r>
            <a:r>
              <a:rPr lang="en-US" b="1" baseline="0" dirty="0" err="1" smtClean="0"/>
              <a:t>PMLb:execute</a:t>
            </a:r>
            <a:r>
              <a:rPr lang="en-US" b="1" baseline="0" dirty="0" smtClean="0"/>
              <a:t>, </a:t>
            </a:r>
            <a:r>
              <a:rPr lang="en-US" b="0" baseline="0" dirty="0" smtClean="0"/>
              <a:t>which will add that impulse to the modality’s data channel</a:t>
            </a:r>
            <a:endParaRPr lang="en-US" dirty="0"/>
          </a:p>
        </p:txBody>
      </p:sp>
      <p:sp>
        <p:nvSpPr>
          <p:cNvPr id="4" name="Slide Number Placeholder 3"/>
          <p:cNvSpPr>
            <a:spLocks noGrp="1"/>
          </p:cNvSpPr>
          <p:nvPr>
            <p:ph type="sldNum" sz="quarter" idx="10"/>
          </p:nvPr>
        </p:nvSpPr>
        <p:spPr/>
        <p:txBody>
          <a:bodyPr/>
          <a:lstStyle/>
          <a:p>
            <a:fld id="{BFA3273D-EEC1-8A40-AE15-DF885AFD15DF}" type="slidenum">
              <a:rPr lang="en-US" smtClean="0"/>
              <a:t>75</a:t>
            </a:fld>
            <a:endParaRPr lang="en-US"/>
          </a:p>
        </p:txBody>
      </p:sp>
    </p:spTree>
    <p:extLst>
      <p:ext uri="{BB962C8B-B14F-4D97-AF65-F5344CB8AC3E}">
        <p14:creationId xmlns:p14="http://schemas.microsoft.com/office/powerpoint/2010/main" val="1022349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impulse(with a timestamp attached) enters</a:t>
            </a:r>
            <a:r>
              <a:rPr lang="en-US" baseline="0" dirty="0" smtClean="0"/>
              <a:t> the visual-efferent modality’s data channel</a:t>
            </a:r>
            <a:endParaRPr lang="en-US" dirty="0"/>
          </a:p>
        </p:txBody>
      </p:sp>
      <p:sp>
        <p:nvSpPr>
          <p:cNvPr id="4" name="Slide Number Placeholder 3"/>
          <p:cNvSpPr>
            <a:spLocks noGrp="1"/>
          </p:cNvSpPr>
          <p:nvPr>
            <p:ph type="sldNum" sz="quarter" idx="10"/>
          </p:nvPr>
        </p:nvSpPr>
        <p:spPr/>
        <p:txBody>
          <a:bodyPr/>
          <a:lstStyle/>
          <a:p>
            <a:fld id="{BFA3273D-EEC1-8A40-AE15-DF885AFD15DF}" type="slidenum">
              <a:rPr lang="en-US" smtClean="0"/>
              <a:t>76</a:t>
            </a:fld>
            <a:endParaRPr lang="en-US"/>
          </a:p>
        </p:txBody>
      </p:sp>
    </p:spTree>
    <p:extLst>
      <p:ext uri="{BB962C8B-B14F-4D97-AF65-F5344CB8AC3E}">
        <p14:creationId xmlns:p14="http://schemas.microsoft.com/office/powerpoint/2010/main" val="354061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r>
              <a:rPr lang="en-US" baseline="0" dirty="0" smtClean="0"/>
              <a:t> in the </a:t>
            </a:r>
            <a:r>
              <a:rPr lang="en-US" baseline="0" dirty="0" err="1" smtClean="0"/>
              <a:t>PMLc</a:t>
            </a:r>
            <a:r>
              <a:rPr lang="en-US" baseline="0" dirty="0" smtClean="0"/>
              <a:t> monitors each modality’s data channel and, when an impulse arrives, </a:t>
            </a:r>
            <a:r>
              <a:rPr lang="en-US" b="0" baseline="0" dirty="0" smtClean="0"/>
              <a:t>calls</a:t>
            </a:r>
            <a:r>
              <a:rPr lang="en-US" b="1" baseline="0" dirty="0" smtClean="0"/>
              <a:t> </a:t>
            </a:r>
            <a:r>
              <a:rPr lang="en-US" b="1" baseline="0" dirty="0" err="1" smtClean="0"/>
              <a:t>PMLc.handleImpulse</a:t>
            </a:r>
            <a:r>
              <a:rPr lang="en-US" b="1" baseline="0" dirty="0" smtClean="0"/>
              <a:t> </a:t>
            </a:r>
            <a:r>
              <a:rPr lang="en-US" baseline="0" dirty="0" smtClean="0"/>
              <a:t>with the name of the modality and the impulse</a:t>
            </a:r>
            <a:endParaRPr lang="en-US" dirty="0"/>
          </a:p>
        </p:txBody>
      </p:sp>
      <p:sp>
        <p:nvSpPr>
          <p:cNvPr id="4" name="Slide Number Placeholder 3"/>
          <p:cNvSpPr>
            <a:spLocks noGrp="1"/>
          </p:cNvSpPr>
          <p:nvPr>
            <p:ph type="sldNum" sz="quarter" idx="10"/>
          </p:nvPr>
        </p:nvSpPr>
        <p:spPr/>
        <p:txBody>
          <a:bodyPr/>
          <a:lstStyle/>
          <a:p>
            <a:fld id="{BFA3273D-EEC1-8A40-AE15-DF885AFD15DF}" type="slidenum">
              <a:rPr lang="en-US" smtClean="0"/>
              <a:t>77</a:t>
            </a:fld>
            <a:endParaRPr lang="en-US"/>
          </a:p>
        </p:txBody>
      </p:sp>
    </p:spTree>
    <p:extLst>
      <p:ext uri="{BB962C8B-B14F-4D97-AF65-F5344CB8AC3E}">
        <p14:creationId xmlns:p14="http://schemas.microsoft.com/office/powerpoint/2010/main" val="3190212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PMLc.handleImpulse</a:t>
            </a:r>
            <a:r>
              <a:rPr lang="en-US" b="1" dirty="0" smtClean="0"/>
              <a:t> </a:t>
            </a:r>
            <a:r>
              <a:rPr lang="en-US" b="0" dirty="0" smtClean="0"/>
              <a:t>examines</a:t>
            </a:r>
            <a:r>
              <a:rPr lang="en-US" b="0" baseline="0" dirty="0" smtClean="0"/>
              <a:t> the impulse and calls the appropriate method in the SAL with any arguments if necessary. Here that looks like </a:t>
            </a:r>
            <a:r>
              <a:rPr lang="en-US" b="1" baseline="0" dirty="0" err="1" smtClean="0"/>
              <a:t>bot.senseRoomNumber</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BFA3273D-EEC1-8A40-AE15-DF885AFD15DF}" type="slidenum">
              <a:rPr lang="en-US" smtClean="0"/>
              <a:t>78</a:t>
            </a:fld>
            <a:endParaRPr lang="en-US"/>
          </a:p>
        </p:txBody>
      </p:sp>
    </p:spTree>
    <p:extLst>
      <p:ext uri="{BB962C8B-B14F-4D97-AF65-F5344CB8AC3E}">
        <p14:creationId xmlns:p14="http://schemas.microsoft.com/office/powerpoint/2010/main" val="1286157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senseRoomNumber</a:t>
            </a:r>
            <a:r>
              <a:rPr lang="en-US" b="1" dirty="0" smtClean="0"/>
              <a:t>()</a:t>
            </a:r>
            <a:r>
              <a:rPr lang="en-US" b="0" baseline="0" dirty="0" smtClean="0"/>
              <a:t> gets the number of the room the bot is facing (or 0) </a:t>
            </a:r>
            <a:endParaRPr lang="en-US" b="1" dirty="0"/>
          </a:p>
        </p:txBody>
      </p:sp>
      <p:sp>
        <p:nvSpPr>
          <p:cNvPr id="4" name="Slide Number Placeholder 3"/>
          <p:cNvSpPr>
            <a:spLocks noGrp="1"/>
          </p:cNvSpPr>
          <p:nvPr>
            <p:ph type="sldNum" sz="quarter" idx="10"/>
          </p:nvPr>
        </p:nvSpPr>
        <p:spPr/>
        <p:txBody>
          <a:bodyPr/>
          <a:lstStyle/>
          <a:p>
            <a:fld id="{BFA3273D-EEC1-8A40-AE15-DF885AFD15DF}" type="slidenum">
              <a:rPr lang="en-US" smtClean="0"/>
              <a:t>79</a:t>
            </a:fld>
            <a:endParaRPr lang="en-US"/>
          </a:p>
        </p:txBody>
      </p:sp>
    </p:spTree>
    <p:extLst>
      <p:ext uri="{BB962C8B-B14F-4D97-AF65-F5344CB8AC3E}">
        <p14:creationId xmlns:p14="http://schemas.microsoft.com/office/powerpoint/2010/main" val="1675425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smtClean="0"/>
              <a:t>senseRoomNumber</a:t>
            </a:r>
            <a:r>
              <a:rPr lang="en-US" b="1" dirty="0" smtClean="0"/>
              <a:t>()</a:t>
            </a:r>
            <a:r>
              <a:rPr lang="en-US" b="0" baseline="0" dirty="0" smtClean="0"/>
              <a:t> passes the room number to </a:t>
            </a:r>
            <a:r>
              <a:rPr lang="en-US" b="1" baseline="0" dirty="0" err="1" smtClean="0"/>
              <a:t>PMLc.handleRoomNumber</a:t>
            </a:r>
            <a:endParaRPr lang="en-US" dirty="0"/>
          </a:p>
        </p:txBody>
      </p:sp>
      <p:sp>
        <p:nvSpPr>
          <p:cNvPr id="4" name="Slide Number Placeholder 3"/>
          <p:cNvSpPr>
            <a:spLocks noGrp="1"/>
          </p:cNvSpPr>
          <p:nvPr>
            <p:ph type="sldNum" sz="quarter" idx="10"/>
          </p:nvPr>
        </p:nvSpPr>
        <p:spPr/>
        <p:txBody>
          <a:bodyPr/>
          <a:lstStyle/>
          <a:p>
            <a:fld id="{BFA3273D-EEC1-8A40-AE15-DF885AFD15DF}" type="slidenum">
              <a:rPr lang="en-US" smtClean="0"/>
              <a:t>80</a:t>
            </a:fld>
            <a:endParaRPr lang="en-US"/>
          </a:p>
        </p:txBody>
      </p:sp>
    </p:spTree>
    <p:extLst>
      <p:ext uri="{BB962C8B-B14F-4D97-AF65-F5344CB8AC3E}">
        <p14:creationId xmlns:p14="http://schemas.microsoft.com/office/powerpoint/2010/main" val="183432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848600" cy="27654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26A2AC-F9F6-43D6-8D0D-D57942877098}"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915FD-1F5E-4724-B06C-A789C4F9DC17}"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14A2A0-1A91-4E33-82BE-9E6E3E55FA3F}"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0CC7D7-B787-4B73-A90A-D80C76AAD9BB}"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DFF648-D769-46F8-9BEB-185C690E7FBB}" type="datetime1">
              <a:rPr lang="en-US" smtClean="0"/>
              <a:t>8/13/2013</a:t>
            </a:fld>
            <a:endParaRPr lang="en-US"/>
          </a:p>
        </p:txBody>
      </p:sp>
      <p:sp>
        <p:nvSpPr>
          <p:cNvPr id="6" name="Footer Placeholder 5"/>
          <p:cNvSpPr>
            <a:spLocks noGrp="1"/>
          </p:cNvSpPr>
          <p:nvPr>
            <p:ph type="ftr" sz="quarter" idx="11"/>
          </p:nvPr>
        </p:nvSpPr>
        <p:spPr/>
        <p:txBody>
          <a:bodyPr/>
          <a:lstStyle/>
          <a:p>
            <a:r>
              <a:rPr lang="it-IT" smtClean="0"/>
              <a:t>S. C. Shapiro                      AGI  2013</a:t>
            </a:r>
            <a:endParaRPr lang="en-US"/>
          </a:p>
        </p:txBody>
      </p:sp>
      <p:sp>
        <p:nvSpPr>
          <p:cNvPr id="7" name="Slide Number Placeholder 6"/>
          <p:cNvSpPr>
            <a:spLocks noGrp="1"/>
          </p:cNvSpPr>
          <p:nvPr>
            <p:ph type="sldNum" sz="quarter" idx="12"/>
          </p:nvPr>
        </p:nvSpPr>
        <p:spPr/>
        <p:txBody>
          <a:bodyPr/>
          <a:lstStyle/>
          <a:p>
            <a:fld id="{F7836591-AC74-425F-BE02-D12A22E45C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6C055C-DFBC-4305-BA79-3825DD8A9F27}" type="datetime1">
              <a:rPr lang="en-US" smtClean="0"/>
              <a:t>8/13/2013</a:t>
            </a:fld>
            <a:endParaRPr lang="en-US"/>
          </a:p>
        </p:txBody>
      </p:sp>
      <p:sp>
        <p:nvSpPr>
          <p:cNvPr id="8" name="Footer Placeholder 7"/>
          <p:cNvSpPr>
            <a:spLocks noGrp="1"/>
          </p:cNvSpPr>
          <p:nvPr>
            <p:ph type="ftr" sz="quarter" idx="11"/>
          </p:nvPr>
        </p:nvSpPr>
        <p:spPr/>
        <p:txBody>
          <a:bodyPr/>
          <a:lstStyle/>
          <a:p>
            <a:r>
              <a:rPr lang="it-IT" smtClean="0"/>
              <a:t>S. C. Shapiro                      AGI  2013</a:t>
            </a:r>
            <a:endParaRPr lang="en-US"/>
          </a:p>
        </p:txBody>
      </p:sp>
      <p:sp>
        <p:nvSpPr>
          <p:cNvPr id="9" name="Slide Number Placeholder 8"/>
          <p:cNvSpPr>
            <a:spLocks noGrp="1"/>
          </p:cNvSpPr>
          <p:nvPr>
            <p:ph type="sldNum" sz="quarter" idx="12"/>
          </p:nvPr>
        </p:nvSpPr>
        <p:spPr/>
        <p:txBody>
          <a:bodyPr/>
          <a:lstStyle/>
          <a:p>
            <a:fld id="{F7836591-AC74-425F-BE02-D12A22E45C0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889C59-35A5-414C-8A74-B75325EE61DD}"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D9346-3712-431F-BC7B-B34F78A2F4AD}" type="datetime1">
              <a:rPr lang="en-US" smtClean="0"/>
              <a:t>8/13/2013</a:t>
            </a:fld>
            <a:endParaRPr lang="en-US"/>
          </a:p>
        </p:txBody>
      </p:sp>
      <p:sp>
        <p:nvSpPr>
          <p:cNvPr id="3" name="Footer Placeholder 2"/>
          <p:cNvSpPr>
            <a:spLocks noGrp="1"/>
          </p:cNvSpPr>
          <p:nvPr>
            <p:ph type="ftr" sz="quarter" idx="11"/>
          </p:nvPr>
        </p:nvSpPr>
        <p:spPr/>
        <p:txBody>
          <a:bodyPr/>
          <a:lstStyle/>
          <a:p>
            <a:r>
              <a:rPr lang="it-IT" smtClean="0"/>
              <a:t>S. C. Shapiro                      AGI  2013</a:t>
            </a:r>
            <a:endParaRPr lang="en-US"/>
          </a:p>
        </p:txBody>
      </p:sp>
      <p:sp>
        <p:nvSpPr>
          <p:cNvPr id="4" name="Slide Number Placeholder 3"/>
          <p:cNvSpPr>
            <a:spLocks noGrp="1"/>
          </p:cNvSpPr>
          <p:nvPr>
            <p:ph type="sldNum" sz="quarter" idx="12"/>
          </p:nvPr>
        </p:nvSpPr>
        <p:spPr/>
        <p:txBody>
          <a:bodyPr/>
          <a:lstStyle/>
          <a:p>
            <a:fld id="{F7836591-AC74-425F-BE02-D12A22E45C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729740-F132-49EB-8DC9-2AF87D11292E}" type="datetime1">
              <a:rPr lang="en-US" smtClean="0"/>
              <a:t>8/13/2013</a:t>
            </a:fld>
            <a:endParaRPr lang="en-US"/>
          </a:p>
        </p:txBody>
      </p:sp>
      <p:sp>
        <p:nvSpPr>
          <p:cNvPr id="6" name="Footer Placeholder 5"/>
          <p:cNvSpPr>
            <a:spLocks noGrp="1"/>
          </p:cNvSpPr>
          <p:nvPr>
            <p:ph type="ftr" sz="quarter" idx="11"/>
          </p:nvPr>
        </p:nvSpPr>
        <p:spPr/>
        <p:txBody>
          <a:bodyPr/>
          <a:lstStyle/>
          <a:p>
            <a:r>
              <a:rPr lang="it-IT" smtClean="0"/>
              <a:t>S. C. Shapiro                      AGI  2013</a:t>
            </a:r>
            <a:endParaRPr lang="en-US"/>
          </a:p>
        </p:txBody>
      </p:sp>
      <p:sp>
        <p:nvSpPr>
          <p:cNvPr id="7" name="Slide Number Placeholder 6"/>
          <p:cNvSpPr>
            <a:spLocks noGrp="1"/>
          </p:cNvSpPr>
          <p:nvPr>
            <p:ph type="sldNum" sz="quarter" idx="12"/>
          </p:nvPr>
        </p:nvSpPr>
        <p:spPr/>
        <p:txBody>
          <a:bodyPr/>
          <a:lstStyle/>
          <a:p>
            <a:fld id="{F7836591-AC74-425F-BE02-D12A22E45C0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6B9DE7-5676-4974-AE7A-00FF126E539B}" type="datetime1">
              <a:rPr lang="en-US" smtClean="0"/>
              <a:t>8/13/2013</a:t>
            </a:fld>
            <a:endParaRPr lang="en-US"/>
          </a:p>
        </p:txBody>
      </p:sp>
      <p:sp>
        <p:nvSpPr>
          <p:cNvPr id="6" name="Footer Placeholder 5"/>
          <p:cNvSpPr>
            <a:spLocks noGrp="1"/>
          </p:cNvSpPr>
          <p:nvPr>
            <p:ph type="ftr" sz="quarter" idx="11"/>
          </p:nvPr>
        </p:nvSpPr>
        <p:spPr/>
        <p:txBody>
          <a:bodyPr/>
          <a:lstStyle/>
          <a:p>
            <a:r>
              <a:rPr lang="it-IT" smtClean="0"/>
              <a:t>S. C. Shapiro                      AGI  2013</a:t>
            </a:r>
            <a:endParaRPr lang="en-US"/>
          </a:p>
        </p:txBody>
      </p:sp>
      <p:sp>
        <p:nvSpPr>
          <p:cNvPr id="7" name="Slide Number Placeholder 6"/>
          <p:cNvSpPr>
            <a:spLocks noGrp="1"/>
          </p:cNvSpPr>
          <p:nvPr>
            <p:ph type="sldNum" sz="quarter" idx="12"/>
          </p:nvPr>
        </p:nvSpPr>
        <p:spPr/>
        <p:txBody>
          <a:bodyPr/>
          <a:lstStyle/>
          <a:p>
            <a:fld id="{F7836591-AC74-425F-BE02-D12A22E45C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6510528"/>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510528"/>
            <a:ext cx="2895600" cy="329184"/>
          </a:xfrm>
          <a:prstGeom prst="rect">
            <a:avLst/>
          </a:prstGeom>
        </p:spPr>
        <p:txBody>
          <a:bodyPr vert="horz" lIns="91440" tIns="45720" rIns="91440" bIns="45720" rtlCol="0" anchor="ctr"/>
          <a:lstStyle>
            <a:lvl1pPr algn="l">
              <a:defRPr sz="1200">
                <a:solidFill>
                  <a:srgbClr val="FFFFFF"/>
                </a:solidFill>
              </a:defRPr>
            </a:lvl1pPr>
          </a:lstStyle>
          <a:p>
            <a:fld id="{6442506C-EB58-4930-9BDF-C0913145CF73}" type="datetime1">
              <a:rPr lang="en-US" smtClean="0"/>
              <a:t>8/13/2013</a:t>
            </a:fld>
            <a:endParaRPr lang="en-US"/>
          </a:p>
        </p:txBody>
      </p:sp>
      <p:sp>
        <p:nvSpPr>
          <p:cNvPr id="5" name="Footer Placeholder 4"/>
          <p:cNvSpPr>
            <a:spLocks noGrp="1"/>
          </p:cNvSpPr>
          <p:nvPr>
            <p:ph type="ftr" sz="quarter" idx="3"/>
          </p:nvPr>
        </p:nvSpPr>
        <p:spPr>
          <a:xfrm>
            <a:off x="3429000" y="6528816"/>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it-IT" smtClean="0"/>
              <a:t>S. C. Shapiro                      AGI  2013</a:t>
            </a:r>
            <a:endParaRPr lang="en-US" dirty="0"/>
          </a:p>
        </p:txBody>
      </p:sp>
      <p:sp>
        <p:nvSpPr>
          <p:cNvPr id="6" name="Slide Number Placeholder 5"/>
          <p:cNvSpPr>
            <a:spLocks noGrp="1"/>
          </p:cNvSpPr>
          <p:nvPr>
            <p:ph type="sldNum" sz="quarter" idx="4"/>
          </p:nvPr>
        </p:nvSpPr>
        <p:spPr>
          <a:xfrm>
            <a:off x="7620000" y="6519609"/>
            <a:ext cx="1066800" cy="329184"/>
          </a:xfrm>
          <a:prstGeom prst="rect">
            <a:avLst/>
          </a:prstGeom>
        </p:spPr>
        <p:txBody>
          <a:bodyPr vert="horz" lIns="91440" tIns="45720" rIns="91440" bIns="45720" rtlCol="0" anchor="ctr"/>
          <a:lstStyle>
            <a:lvl1pPr algn="l">
              <a:defRPr sz="1400" b="1">
                <a:solidFill>
                  <a:srgbClr val="FFFFFF"/>
                </a:solidFill>
              </a:defRPr>
            </a:lvl1pPr>
          </a:lstStyle>
          <a:p>
            <a:fld id="{F7836591-AC74-425F-BE02-D12A22E45C02}" type="slidenum">
              <a:rPr lang="en-US" smtClean="0"/>
              <a:t>‹#›</a:t>
            </a:fld>
            <a:endParaRPr lang="en-US"/>
          </a:p>
        </p:txBody>
      </p:sp>
      <p:pic>
        <p:nvPicPr>
          <p:cNvPr id="9" name="Picture 8" descr="1line_blue_re_big"/>
          <p:cNvPicPr>
            <a:picLocks noChangeAspect="1" noChangeArrowheads="1"/>
          </p:cNvPicPr>
          <p:nvPr/>
        </p:nvPicPr>
        <p:blipFill>
          <a:blip r:embed="rId13"/>
          <a:srcRect/>
          <a:stretch>
            <a:fillRect/>
          </a:stretch>
        </p:blipFill>
        <p:spPr bwMode="auto">
          <a:xfrm>
            <a:off x="0" y="0"/>
            <a:ext cx="9144000" cy="546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www.cse.buffalo.edu/sneps/" TargetMode="External"/><Relationship Id="rId2" Type="http://schemas.openxmlformats.org/officeDocument/2006/relationships/hyperlink" Target="http://www.cse.buffalo.edu/~shapir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9.png"/></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9.png"/></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Building an </a:t>
            </a:r>
            <a:r>
              <a:rPr lang="en-US" sz="4400" dirty="0" err="1" smtClean="0"/>
              <a:t>mglair</a:t>
            </a:r>
            <a:r>
              <a:rPr lang="en-US" sz="4400" dirty="0" smtClean="0"/>
              <a:t> Agent a tutorial</a:t>
            </a:r>
            <a:r>
              <a:rPr lang="en-US" dirty="0" smtClean="0"/>
              <a:t>	</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Stuart C. Shapiro</a:t>
            </a:r>
          </a:p>
          <a:p>
            <a:r>
              <a:rPr lang="en-US" dirty="0" smtClean="0"/>
              <a:t>Department of Computer Science and Engineering</a:t>
            </a:r>
          </a:p>
          <a:p>
            <a:r>
              <a:rPr lang="en-US" dirty="0" smtClean="0"/>
              <a:t>And Center for Cognitive Science</a:t>
            </a:r>
          </a:p>
          <a:p>
            <a:r>
              <a:rPr lang="en-US" dirty="0" smtClean="0"/>
              <a:t>University at Buffalo, The State University of New York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364068"/>
            <a:ext cx="2169997" cy="8777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1" y="5287304"/>
            <a:ext cx="914400" cy="1031278"/>
          </a:xfrm>
          <a:prstGeom prst="rect">
            <a:avLst/>
          </a:prstGeom>
        </p:spPr>
      </p:pic>
    </p:spTree>
    <p:extLst>
      <p:ext uri="{BB962C8B-B14F-4D97-AF65-F5344CB8AC3E}">
        <p14:creationId xmlns:p14="http://schemas.microsoft.com/office/powerpoint/2010/main" val="2829763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869597"/>
            <a:ext cx="4818888" cy="4483578"/>
          </a:xfrm>
          <a:prstGeom prst="rect">
            <a:avLst/>
          </a:prstGeom>
        </p:spPr>
      </p:pic>
      <p:sp>
        <p:nvSpPr>
          <p:cNvPr id="2" name="Title 1"/>
          <p:cNvSpPr>
            <a:spLocks noGrp="1"/>
          </p:cNvSpPr>
          <p:nvPr>
            <p:ph type="title"/>
          </p:nvPr>
        </p:nvSpPr>
        <p:spPr/>
        <p:txBody>
          <a:bodyPr/>
          <a:lstStyle/>
          <a:p>
            <a:r>
              <a:rPr lang="en-US" dirty="0" err="1" smtClean="0"/>
              <a:t>PMLb</a:t>
            </a:r>
            <a:endParaRPr lang="en-US" dirty="0"/>
          </a:p>
        </p:txBody>
      </p:sp>
      <p:sp>
        <p:nvSpPr>
          <p:cNvPr id="3" name="Content Placeholder 2"/>
          <p:cNvSpPr>
            <a:spLocks noGrp="1"/>
          </p:cNvSpPr>
          <p:nvPr>
            <p:ph idx="1"/>
          </p:nvPr>
        </p:nvSpPr>
        <p:spPr/>
        <p:txBody>
          <a:bodyPr/>
          <a:lstStyle/>
          <a:p>
            <a:r>
              <a:rPr lang="en-US" dirty="0" smtClean="0"/>
              <a:t>Translation &amp; Communication</a:t>
            </a:r>
          </a:p>
          <a:p>
            <a:pPr lvl="1"/>
            <a:r>
              <a:rPr lang="en-US" dirty="0" smtClean="0"/>
              <a:t>Between </a:t>
            </a:r>
            <a:r>
              <a:rPr lang="en-US" dirty="0" err="1" smtClean="0"/>
              <a:t>PMLa</a:t>
            </a:r>
            <a:r>
              <a:rPr lang="en-US" dirty="0" smtClean="0"/>
              <a:t>/s &amp; </a:t>
            </a:r>
            <a:r>
              <a:rPr lang="en-US" dirty="0" err="1" smtClean="0"/>
              <a:t>PMLc</a:t>
            </a:r>
            <a:endParaRPr lang="en-US" dirty="0" smtClean="0"/>
          </a:p>
          <a:p>
            <a:r>
              <a:rPr lang="en-US" dirty="0" smtClean="0"/>
              <a:t>Highest layer that knows</a:t>
            </a:r>
            <a:br>
              <a:rPr lang="en-US" dirty="0" smtClean="0"/>
            </a:br>
            <a:r>
              <a:rPr lang="en-US" dirty="0" smtClean="0"/>
              <a:t>body implementation</a:t>
            </a:r>
            <a:endParaRPr lang="en-US" dirty="0"/>
          </a:p>
        </p:txBody>
      </p:sp>
      <p:sp>
        <p:nvSpPr>
          <p:cNvPr id="4" name="Date Placeholder 3"/>
          <p:cNvSpPr>
            <a:spLocks noGrp="1"/>
          </p:cNvSpPr>
          <p:nvPr>
            <p:ph type="dt" sz="half" idx="10"/>
          </p:nvPr>
        </p:nvSpPr>
        <p:spPr/>
        <p:txBody>
          <a:bodyPr/>
          <a:lstStyle/>
          <a:p>
            <a:fld id="{0DDFEA69-740F-43B1-B79D-001950F92530}"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10</a:t>
            </a:fld>
            <a:endParaRPr lang="en-US"/>
          </a:p>
        </p:txBody>
      </p:sp>
    </p:spTree>
    <p:extLst>
      <p:ext uri="{BB962C8B-B14F-4D97-AF65-F5344CB8AC3E}">
        <p14:creationId xmlns:p14="http://schemas.microsoft.com/office/powerpoint/2010/main" val="35627466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1.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100</a:t>
            </a:fld>
            <a:endParaRPr lang="en-US"/>
          </a:p>
        </p:txBody>
      </p:sp>
    </p:spTree>
    <p:extLst>
      <p:ext uri="{BB962C8B-B14F-4D97-AF65-F5344CB8AC3E}">
        <p14:creationId xmlns:p14="http://schemas.microsoft.com/office/powerpoint/2010/main" val="1840614170"/>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1.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101</a:t>
            </a:fld>
            <a:endParaRPr lang="en-US"/>
          </a:p>
        </p:txBody>
      </p:sp>
    </p:spTree>
    <p:extLst>
      <p:ext uri="{BB962C8B-B14F-4D97-AF65-F5344CB8AC3E}">
        <p14:creationId xmlns:p14="http://schemas.microsoft.com/office/powerpoint/2010/main" val="2372104579"/>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1.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102</a:t>
            </a:fld>
            <a:endParaRPr lang="en-US"/>
          </a:p>
        </p:txBody>
      </p:sp>
    </p:spTree>
    <p:extLst>
      <p:ext uri="{BB962C8B-B14F-4D97-AF65-F5344CB8AC3E}">
        <p14:creationId xmlns:p14="http://schemas.microsoft.com/office/powerpoint/2010/main" val="277454294"/>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2.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103</a:t>
            </a:fld>
            <a:endParaRPr lang="en-US"/>
          </a:p>
        </p:txBody>
      </p:sp>
    </p:spTree>
    <p:extLst>
      <p:ext uri="{BB962C8B-B14F-4D97-AF65-F5344CB8AC3E}">
        <p14:creationId xmlns:p14="http://schemas.microsoft.com/office/powerpoint/2010/main" val="3809702116"/>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2.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104</a:t>
            </a:fld>
            <a:endParaRPr lang="en-US"/>
          </a:p>
        </p:txBody>
      </p:sp>
    </p:spTree>
    <p:extLst>
      <p:ext uri="{BB962C8B-B14F-4D97-AF65-F5344CB8AC3E}">
        <p14:creationId xmlns:p14="http://schemas.microsoft.com/office/powerpoint/2010/main" val="642119107"/>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2.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105</a:t>
            </a:fld>
            <a:endParaRPr lang="en-US"/>
          </a:p>
        </p:txBody>
      </p:sp>
    </p:spTree>
    <p:extLst>
      <p:ext uri="{BB962C8B-B14F-4D97-AF65-F5344CB8AC3E}">
        <p14:creationId xmlns:p14="http://schemas.microsoft.com/office/powerpoint/2010/main" val="2175071932"/>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106</a:t>
            </a:fld>
            <a:endParaRPr lang="en-US"/>
          </a:p>
        </p:txBody>
      </p:sp>
    </p:spTree>
    <p:extLst>
      <p:ext uri="{BB962C8B-B14F-4D97-AF65-F5344CB8AC3E}">
        <p14:creationId xmlns:p14="http://schemas.microsoft.com/office/powerpoint/2010/main" val="2232180628"/>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2.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107</a:t>
            </a:fld>
            <a:endParaRPr lang="en-US"/>
          </a:p>
        </p:txBody>
      </p:sp>
    </p:spTree>
    <p:extLst>
      <p:ext uri="{BB962C8B-B14F-4D97-AF65-F5344CB8AC3E}">
        <p14:creationId xmlns:p14="http://schemas.microsoft.com/office/powerpoint/2010/main" val="2722478819"/>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2.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108</a:t>
            </a:fld>
            <a:endParaRPr lang="en-US"/>
          </a:p>
        </p:txBody>
      </p:sp>
    </p:spTree>
    <p:extLst>
      <p:ext uri="{BB962C8B-B14F-4D97-AF65-F5344CB8AC3E}">
        <p14:creationId xmlns:p14="http://schemas.microsoft.com/office/powerpoint/2010/main" val="3386847388"/>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3.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109</a:t>
            </a:fld>
            <a:endParaRPr lang="en-US"/>
          </a:p>
        </p:txBody>
      </p:sp>
    </p:spTree>
    <p:extLst>
      <p:ext uri="{BB962C8B-B14F-4D97-AF65-F5344CB8AC3E}">
        <p14:creationId xmlns:p14="http://schemas.microsoft.com/office/powerpoint/2010/main" val="547432401"/>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869597"/>
            <a:ext cx="4818888" cy="4483578"/>
          </a:xfrm>
          <a:prstGeom prst="rect">
            <a:avLst/>
          </a:prstGeom>
        </p:spPr>
      </p:pic>
      <p:sp>
        <p:nvSpPr>
          <p:cNvPr id="2" name="Title 1"/>
          <p:cNvSpPr>
            <a:spLocks noGrp="1"/>
          </p:cNvSpPr>
          <p:nvPr>
            <p:ph type="title"/>
          </p:nvPr>
        </p:nvSpPr>
        <p:spPr/>
        <p:txBody>
          <a:bodyPr/>
          <a:lstStyle/>
          <a:p>
            <a:r>
              <a:rPr lang="en-US" dirty="0" smtClean="0"/>
              <a:t>PMLs</a:t>
            </a:r>
            <a:endParaRPr lang="en-US" dirty="0"/>
          </a:p>
        </p:txBody>
      </p:sp>
      <p:sp>
        <p:nvSpPr>
          <p:cNvPr id="3" name="Content Placeholder 2"/>
          <p:cNvSpPr>
            <a:spLocks noGrp="1"/>
          </p:cNvSpPr>
          <p:nvPr>
            <p:ph idx="1"/>
          </p:nvPr>
        </p:nvSpPr>
        <p:spPr/>
        <p:txBody>
          <a:bodyPr/>
          <a:lstStyle/>
          <a:p>
            <a:r>
              <a:rPr lang="en-US" dirty="0"/>
              <a:t>Grounds KL symbols</a:t>
            </a:r>
          </a:p>
          <a:p>
            <a:pPr lvl="1"/>
            <a:r>
              <a:rPr lang="en-US" dirty="0"/>
              <a:t>Perceptual </a:t>
            </a:r>
            <a:r>
              <a:rPr lang="en-US" dirty="0" smtClean="0"/>
              <a:t>structures</a:t>
            </a:r>
          </a:p>
          <a:p>
            <a:pPr lvl="1"/>
            <a:r>
              <a:rPr lang="en-US" dirty="0" smtClean="0"/>
              <a:t>Lowest layer that knows KL terms</a:t>
            </a:r>
            <a:endParaRPr lang="en-US" dirty="0"/>
          </a:p>
          <a:p>
            <a:r>
              <a:rPr lang="en-US" dirty="0" smtClean="0"/>
              <a:t>Registers for</a:t>
            </a:r>
            <a:br>
              <a:rPr lang="en-US" dirty="0" smtClean="0"/>
            </a:br>
            <a:r>
              <a:rPr lang="en-US" dirty="0" smtClean="0"/>
              <a:t>Embodiment &amp; </a:t>
            </a:r>
            <a:r>
              <a:rPr lang="en-US" dirty="0" err="1"/>
              <a:t>Situatedness</a:t>
            </a:r>
            <a:endParaRPr lang="en-US" dirty="0"/>
          </a:p>
          <a:p>
            <a:pPr lvl="1"/>
            <a:r>
              <a:rPr lang="en-US" dirty="0"/>
              <a:t>Deictic Registers</a:t>
            </a:r>
          </a:p>
          <a:p>
            <a:pPr lvl="1"/>
            <a:r>
              <a:rPr lang="en-US" dirty="0"/>
              <a:t>Modality </a:t>
            </a:r>
            <a:r>
              <a:rPr lang="en-US" dirty="0" smtClean="0"/>
              <a:t>Registers</a:t>
            </a:r>
            <a:endParaRPr lang="en-US" dirty="0"/>
          </a:p>
        </p:txBody>
      </p:sp>
      <p:sp>
        <p:nvSpPr>
          <p:cNvPr id="4" name="Date Placeholder 3"/>
          <p:cNvSpPr>
            <a:spLocks noGrp="1"/>
          </p:cNvSpPr>
          <p:nvPr>
            <p:ph type="dt" sz="half" idx="10"/>
          </p:nvPr>
        </p:nvSpPr>
        <p:spPr/>
        <p:txBody>
          <a:bodyPr/>
          <a:lstStyle/>
          <a:p>
            <a:fld id="{659B0F3F-C24E-4D37-A864-FDE849A9DDA0}"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11</a:t>
            </a:fld>
            <a:endParaRPr lang="en-US"/>
          </a:p>
        </p:txBody>
      </p:sp>
    </p:spTree>
    <p:extLst>
      <p:ext uri="{BB962C8B-B14F-4D97-AF65-F5344CB8AC3E}">
        <p14:creationId xmlns:p14="http://schemas.microsoft.com/office/powerpoint/2010/main" val="22107523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3.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110</a:t>
            </a:fld>
            <a:endParaRPr lang="en-US"/>
          </a:p>
        </p:txBody>
      </p:sp>
    </p:spTree>
    <p:extLst>
      <p:ext uri="{BB962C8B-B14F-4D97-AF65-F5344CB8AC3E}">
        <p14:creationId xmlns:p14="http://schemas.microsoft.com/office/powerpoint/2010/main" val="3086271316"/>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3.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111</a:t>
            </a:fld>
            <a:endParaRPr lang="en-US"/>
          </a:p>
        </p:txBody>
      </p:sp>
    </p:spTree>
    <p:extLst>
      <p:ext uri="{BB962C8B-B14F-4D97-AF65-F5344CB8AC3E}">
        <p14:creationId xmlns:p14="http://schemas.microsoft.com/office/powerpoint/2010/main" val="110571912"/>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3.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112</a:t>
            </a:fld>
            <a:endParaRPr lang="en-US"/>
          </a:p>
        </p:txBody>
      </p:sp>
    </p:spTree>
    <p:extLst>
      <p:ext uri="{BB962C8B-B14F-4D97-AF65-F5344CB8AC3E}">
        <p14:creationId xmlns:p14="http://schemas.microsoft.com/office/powerpoint/2010/main" val="2685646109"/>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4.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113</a:t>
            </a:fld>
            <a:endParaRPr lang="en-US"/>
          </a:p>
        </p:txBody>
      </p:sp>
    </p:spTree>
    <p:extLst>
      <p:ext uri="{BB962C8B-B14F-4D97-AF65-F5344CB8AC3E}">
        <p14:creationId xmlns:p14="http://schemas.microsoft.com/office/powerpoint/2010/main" val="4254793551"/>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4.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114</a:t>
            </a:fld>
            <a:endParaRPr lang="en-US"/>
          </a:p>
        </p:txBody>
      </p:sp>
    </p:spTree>
    <p:extLst>
      <p:ext uri="{BB962C8B-B14F-4D97-AF65-F5344CB8AC3E}">
        <p14:creationId xmlns:p14="http://schemas.microsoft.com/office/powerpoint/2010/main" val="4006066575"/>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04.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115</a:t>
            </a:fld>
            <a:endParaRPr lang="en-US"/>
          </a:p>
        </p:txBody>
      </p:sp>
    </p:spTree>
    <p:extLst>
      <p:ext uri="{BB962C8B-B14F-4D97-AF65-F5344CB8AC3E}">
        <p14:creationId xmlns:p14="http://schemas.microsoft.com/office/powerpoint/2010/main" val="1526538360"/>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00.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116</a:t>
            </a:fld>
            <a:endParaRPr lang="en-US"/>
          </a:p>
        </p:txBody>
      </p:sp>
    </p:spTree>
    <p:extLst>
      <p:ext uri="{BB962C8B-B14F-4D97-AF65-F5344CB8AC3E}">
        <p14:creationId xmlns:p14="http://schemas.microsoft.com/office/powerpoint/2010/main" val="2660904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r>
              <a:rPr lang="en-US" dirty="0" smtClean="0"/>
              <a:t>MGLAIR Architecture for</a:t>
            </a:r>
          </a:p>
          <a:p>
            <a:pPr lvl="1"/>
            <a:r>
              <a:rPr lang="en-US" dirty="0" smtClean="0"/>
              <a:t>First-Person Reasoning, On-Line Acting, Agents</a:t>
            </a:r>
          </a:p>
          <a:p>
            <a:r>
              <a:rPr lang="en-US" dirty="0" smtClean="0"/>
              <a:t>Layers: KL, </a:t>
            </a:r>
            <a:r>
              <a:rPr lang="en-US" dirty="0" err="1" smtClean="0"/>
              <a:t>PMLa</a:t>
            </a:r>
            <a:r>
              <a:rPr lang="en-US" dirty="0" smtClean="0"/>
              <a:t>/s, </a:t>
            </a:r>
            <a:r>
              <a:rPr lang="en-US" dirty="0" err="1" smtClean="0"/>
              <a:t>PMLb</a:t>
            </a:r>
            <a:r>
              <a:rPr lang="en-US" dirty="0" smtClean="0"/>
              <a:t>, </a:t>
            </a:r>
            <a:r>
              <a:rPr lang="en-US" dirty="0" err="1" smtClean="0"/>
              <a:t>PMLc</a:t>
            </a:r>
            <a:r>
              <a:rPr lang="en-US" dirty="0" smtClean="0"/>
              <a:t>, SAL</a:t>
            </a:r>
          </a:p>
          <a:p>
            <a:r>
              <a:rPr lang="en-US" dirty="0" smtClean="0"/>
              <a:t>SNePS </a:t>
            </a:r>
            <a:r>
              <a:rPr lang="en-US" dirty="0"/>
              <a:t>KR at the KL</a:t>
            </a:r>
          </a:p>
          <a:p>
            <a:pPr lvl="1"/>
            <a:r>
              <a:rPr lang="en-US" dirty="0"/>
              <a:t> Representation of Acts</a:t>
            </a:r>
          </a:p>
          <a:p>
            <a:pPr lvl="2"/>
            <a:r>
              <a:rPr lang="en-US" dirty="0" smtClean="0"/>
              <a:t>Mental</a:t>
            </a:r>
            <a:r>
              <a:rPr lang="en-US" dirty="0"/>
              <a:t>, </a:t>
            </a:r>
            <a:r>
              <a:rPr lang="en-US" dirty="0" smtClean="0"/>
              <a:t>Control, External</a:t>
            </a:r>
            <a:endParaRPr lang="en-US" dirty="0"/>
          </a:p>
          <a:p>
            <a:pPr lvl="2"/>
            <a:r>
              <a:rPr lang="en-US" dirty="0"/>
              <a:t>Primitive, Composite, </a:t>
            </a:r>
            <a:r>
              <a:rPr lang="en-US" dirty="0" smtClean="0"/>
              <a:t>Defined</a:t>
            </a:r>
            <a:endParaRPr lang="en-US" dirty="0"/>
          </a:p>
          <a:p>
            <a:r>
              <a:rPr lang="en-US" dirty="0" smtClean="0"/>
              <a:t>Modalities</a:t>
            </a:r>
          </a:p>
          <a:p>
            <a:pPr lvl="1"/>
            <a:r>
              <a:rPr lang="en-US" dirty="0" smtClean="0"/>
              <a:t>Individually Limited, Mutually Independent</a:t>
            </a:r>
          </a:p>
          <a:p>
            <a:pPr lvl="1"/>
            <a:r>
              <a:rPr lang="en-US" dirty="0" smtClean="0"/>
              <a:t>Efferent and Afferent</a:t>
            </a:r>
          </a:p>
          <a:p>
            <a:pPr lvl="1"/>
            <a:r>
              <a:rPr lang="en-US" dirty="0" smtClean="0"/>
              <a:t>Go through the layers</a:t>
            </a:r>
          </a:p>
          <a:p>
            <a:r>
              <a:rPr lang="en-US" dirty="0" smtClean="0"/>
              <a:t>Primitive </a:t>
            </a:r>
            <a:r>
              <a:rPr lang="en-US" dirty="0"/>
              <a:t>Acts Grounded in Efferent </a:t>
            </a:r>
            <a:r>
              <a:rPr lang="en-US" dirty="0" smtClean="0"/>
              <a:t>Modalities</a:t>
            </a:r>
          </a:p>
          <a:p>
            <a:r>
              <a:rPr lang="en-US" dirty="0" smtClean="0"/>
              <a:t>Perceivable Entities Grounded in Afferent Modalities</a:t>
            </a:r>
          </a:p>
          <a:p>
            <a:r>
              <a:rPr lang="en-US" dirty="0" smtClean="0"/>
              <a:t>Belief Revision</a:t>
            </a:r>
          </a:p>
          <a:p>
            <a:pPr lvl="1"/>
            <a:r>
              <a:rPr lang="en-US" dirty="0" smtClean="0"/>
              <a:t>For keeping current in a changing world</a:t>
            </a:r>
          </a:p>
          <a:p>
            <a:pPr lvl="1"/>
            <a:r>
              <a:rPr lang="en-US" dirty="0" smtClean="0"/>
              <a:t>For contingent plans</a:t>
            </a:r>
            <a:endParaRPr lang="en-US" dirty="0"/>
          </a:p>
          <a:p>
            <a:pPr lvl="1"/>
            <a:endParaRPr lang="en-US" dirty="0" smtClean="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117</a:t>
            </a:fld>
            <a:endParaRPr lang="en-US"/>
          </a:p>
        </p:txBody>
      </p:sp>
    </p:spTree>
    <p:extLst>
      <p:ext uri="{BB962C8B-B14F-4D97-AF65-F5344CB8AC3E}">
        <p14:creationId xmlns:p14="http://schemas.microsoft.com/office/powerpoint/2010/main" val="28356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More Information/Papers/Downloads</a:t>
            </a:r>
            <a:endParaRPr lang="en-US" dirty="0"/>
          </a:p>
        </p:txBody>
      </p:sp>
      <p:sp>
        <p:nvSpPr>
          <p:cNvPr id="3" name="Content Placeholder 2"/>
          <p:cNvSpPr>
            <a:spLocks noGrp="1"/>
          </p:cNvSpPr>
          <p:nvPr>
            <p:ph idx="1"/>
          </p:nvPr>
        </p:nvSpPr>
        <p:spPr/>
        <p:txBody>
          <a:bodyPr/>
          <a:lstStyle/>
          <a:p>
            <a:pPr marL="0" indent="0" algn="ctr">
              <a:buNone/>
            </a:pPr>
            <a:endParaRPr lang="en-US" dirty="0" smtClean="0">
              <a:hlinkClick r:id="rId2"/>
            </a:endParaRPr>
          </a:p>
          <a:p>
            <a:pPr marL="0" indent="0" algn="ctr">
              <a:buNone/>
            </a:pPr>
            <a:r>
              <a:rPr lang="en-US" dirty="0" smtClean="0">
                <a:hlinkClick r:id="rId2"/>
              </a:rPr>
              <a:t>http</a:t>
            </a:r>
            <a:r>
              <a:rPr lang="en-US" dirty="0">
                <a:hlinkClick r:id="rId2"/>
              </a:rPr>
              <a:t>://www.cse.buffalo.edu/~shapiro/</a:t>
            </a:r>
            <a:endParaRPr lang="en-US" dirty="0" smtClean="0"/>
          </a:p>
          <a:p>
            <a:pPr marL="0" indent="0" algn="ctr">
              <a:buNone/>
            </a:pPr>
            <a:endParaRPr lang="en-US" dirty="0"/>
          </a:p>
          <a:p>
            <a:pPr marL="0" indent="0" algn="ctr">
              <a:buNone/>
            </a:pPr>
            <a:r>
              <a:rPr lang="en-US" dirty="0" smtClean="0">
                <a:hlinkClick r:id="rId3"/>
              </a:rPr>
              <a:t>http</a:t>
            </a:r>
            <a:r>
              <a:rPr lang="en-US" dirty="0">
                <a:hlinkClick r:id="rId3"/>
              </a:rPr>
              <a:t>://www.cse.buffalo.edu/sneps/</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118</a:t>
            </a:fld>
            <a:endParaRPr lang="en-US"/>
          </a:p>
        </p:txBody>
      </p:sp>
    </p:spTree>
    <p:extLst>
      <p:ext uri="{BB962C8B-B14F-4D97-AF65-F5344CB8AC3E}">
        <p14:creationId xmlns:p14="http://schemas.microsoft.com/office/powerpoint/2010/main" val="4011125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869597"/>
            <a:ext cx="4818888" cy="4483578"/>
          </a:xfrm>
          <a:prstGeom prst="rect">
            <a:avLst/>
          </a:prstGeom>
        </p:spPr>
      </p:pic>
      <p:sp>
        <p:nvSpPr>
          <p:cNvPr id="2" name="Title 1"/>
          <p:cNvSpPr>
            <a:spLocks noGrp="1"/>
          </p:cNvSpPr>
          <p:nvPr>
            <p:ph type="title"/>
          </p:nvPr>
        </p:nvSpPr>
        <p:spPr/>
        <p:txBody>
          <a:bodyPr/>
          <a:lstStyle/>
          <a:p>
            <a:r>
              <a:rPr lang="en-US" dirty="0" err="1" smtClean="0"/>
              <a:t>PMLa</a:t>
            </a:r>
            <a:endParaRPr lang="en-US" dirty="0"/>
          </a:p>
        </p:txBody>
      </p:sp>
      <p:sp>
        <p:nvSpPr>
          <p:cNvPr id="3" name="Content Placeholder 2"/>
          <p:cNvSpPr>
            <a:spLocks noGrp="1"/>
          </p:cNvSpPr>
          <p:nvPr>
            <p:ph idx="1"/>
          </p:nvPr>
        </p:nvSpPr>
        <p:spPr/>
        <p:txBody>
          <a:bodyPr/>
          <a:lstStyle/>
          <a:p>
            <a:r>
              <a:rPr lang="en-US" dirty="0"/>
              <a:t>Grounds KL symbols</a:t>
            </a:r>
          </a:p>
          <a:p>
            <a:pPr lvl="1"/>
            <a:r>
              <a:rPr lang="en-US" dirty="0" smtClean="0"/>
              <a:t>Implementation </a:t>
            </a:r>
            <a:r>
              <a:rPr lang="en-US" dirty="0"/>
              <a:t>of primitive </a:t>
            </a:r>
            <a:r>
              <a:rPr lang="en-US" dirty="0" smtClean="0"/>
              <a:t>actions</a:t>
            </a:r>
          </a:p>
          <a:p>
            <a:pPr lvl="1"/>
            <a:r>
              <a:rPr lang="en-US" dirty="0"/>
              <a:t>Lowest layer that knows KL </a:t>
            </a:r>
            <a:r>
              <a:rPr lang="en-US" dirty="0" smtClean="0"/>
              <a:t>terms</a:t>
            </a:r>
            <a:endParaRPr lang="en-US" dirty="0"/>
          </a:p>
          <a:p>
            <a:r>
              <a:rPr lang="en-US" dirty="0"/>
              <a:t>Registers </a:t>
            </a:r>
            <a:r>
              <a:rPr lang="en-US" dirty="0" smtClean="0"/>
              <a:t>for</a:t>
            </a:r>
            <a:br>
              <a:rPr lang="en-US" dirty="0" smtClean="0"/>
            </a:br>
            <a:r>
              <a:rPr lang="en-US" dirty="0" smtClean="0"/>
              <a:t>Embodiment &amp; </a:t>
            </a:r>
            <a:r>
              <a:rPr lang="en-US" dirty="0" err="1"/>
              <a:t>Situatedness</a:t>
            </a:r>
            <a:endParaRPr lang="en-US" dirty="0"/>
          </a:p>
          <a:p>
            <a:pPr lvl="1"/>
            <a:r>
              <a:rPr lang="en-US" dirty="0"/>
              <a:t>Deictic Registers</a:t>
            </a:r>
          </a:p>
          <a:p>
            <a:pPr lvl="1"/>
            <a:r>
              <a:rPr lang="en-US" dirty="0"/>
              <a:t>Modality </a:t>
            </a:r>
            <a:r>
              <a:rPr lang="en-US" dirty="0" smtClean="0"/>
              <a:t>Registers</a:t>
            </a:r>
            <a:endParaRPr lang="en-US" dirty="0"/>
          </a:p>
        </p:txBody>
      </p:sp>
      <p:sp>
        <p:nvSpPr>
          <p:cNvPr id="4" name="Date Placeholder 3"/>
          <p:cNvSpPr>
            <a:spLocks noGrp="1"/>
          </p:cNvSpPr>
          <p:nvPr>
            <p:ph type="dt" sz="half" idx="10"/>
          </p:nvPr>
        </p:nvSpPr>
        <p:spPr/>
        <p:txBody>
          <a:bodyPr/>
          <a:lstStyle/>
          <a:p>
            <a:fld id="{FD1A6C45-60C9-492A-9216-BADD527CDFB2}"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12</a:t>
            </a:fld>
            <a:endParaRPr lang="en-US"/>
          </a:p>
        </p:txBody>
      </p:sp>
    </p:spTree>
    <p:extLst>
      <p:ext uri="{BB962C8B-B14F-4D97-AF65-F5344CB8AC3E}">
        <p14:creationId xmlns:p14="http://schemas.microsoft.com/office/powerpoint/2010/main" val="1862274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887298"/>
            <a:ext cx="4818888" cy="4483578"/>
          </a:xfrm>
          <a:prstGeom prst="rect">
            <a:avLst/>
          </a:prstGeom>
        </p:spPr>
      </p:pic>
      <p:sp>
        <p:nvSpPr>
          <p:cNvPr id="2" name="Title 1"/>
          <p:cNvSpPr>
            <a:spLocks noGrp="1"/>
          </p:cNvSpPr>
          <p:nvPr>
            <p:ph type="title"/>
          </p:nvPr>
        </p:nvSpPr>
        <p:spPr/>
        <p:txBody>
          <a:bodyPr/>
          <a:lstStyle/>
          <a:p>
            <a:r>
              <a:rPr lang="en-US" dirty="0" smtClean="0"/>
              <a:t>The Knowledge Layer</a:t>
            </a:r>
            <a:endParaRPr lang="en-US" dirty="0"/>
          </a:p>
        </p:txBody>
      </p:sp>
      <p:sp>
        <p:nvSpPr>
          <p:cNvPr id="3" name="Content Placeholder 2"/>
          <p:cNvSpPr>
            <a:spLocks noGrp="1"/>
          </p:cNvSpPr>
          <p:nvPr>
            <p:ph idx="1"/>
          </p:nvPr>
        </p:nvSpPr>
        <p:spPr/>
        <p:txBody>
          <a:bodyPr>
            <a:normAutofit fontScale="92500" lnSpcReduction="20000"/>
          </a:bodyPr>
          <a:lstStyle/>
          <a:p>
            <a:r>
              <a:rPr lang="en-US" dirty="0"/>
              <a:t>Implemented in SNePS</a:t>
            </a:r>
          </a:p>
          <a:p>
            <a:r>
              <a:rPr lang="en-US" dirty="0"/>
              <a:t>Agent’s Beliefs</a:t>
            </a:r>
          </a:p>
          <a:p>
            <a:r>
              <a:rPr lang="en-US" dirty="0"/>
              <a:t>Representations of </a:t>
            </a:r>
            <a:r>
              <a:rPr lang="en-US" dirty="0" smtClean="0"/>
              <a:t/>
            </a:r>
            <a:br>
              <a:rPr lang="en-US" dirty="0" smtClean="0"/>
            </a:br>
            <a:r>
              <a:rPr lang="en-US" dirty="0" smtClean="0"/>
              <a:t>conceived </a:t>
            </a:r>
            <a:r>
              <a:rPr lang="en-US" dirty="0"/>
              <a:t>of entities</a:t>
            </a:r>
          </a:p>
          <a:p>
            <a:r>
              <a:rPr lang="en-US" dirty="0"/>
              <a:t>Semantic Memory</a:t>
            </a:r>
          </a:p>
          <a:p>
            <a:r>
              <a:rPr lang="en-US" dirty="0"/>
              <a:t>Episodic Memory</a:t>
            </a:r>
          </a:p>
          <a:p>
            <a:r>
              <a:rPr lang="en-US" dirty="0"/>
              <a:t>Quantified &amp; conditional beliefs</a:t>
            </a:r>
          </a:p>
          <a:p>
            <a:r>
              <a:rPr lang="en-US" dirty="0"/>
              <a:t>Plans for non-primitive acts</a:t>
            </a:r>
          </a:p>
          <a:p>
            <a:r>
              <a:rPr lang="en-US" dirty="0"/>
              <a:t>Plans to achieve goals</a:t>
            </a:r>
          </a:p>
          <a:p>
            <a:r>
              <a:rPr lang="en-US" dirty="0"/>
              <a:t>Beliefs re. preconditions </a:t>
            </a:r>
            <a:r>
              <a:rPr lang="en-US" dirty="0" smtClean="0"/>
              <a:t/>
            </a:r>
            <a:br>
              <a:rPr lang="en-US" dirty="0" smtClean="0"/>
            </a:br>
            <a:r>
              <a:rPr lang="en-US" dirty="0" smtClean="0"/>
              <a:t>&amp; effects of </a:t>
            </a:r>
            <a:r>
              <a:rPr lang="en-US" dirty="0"/>
              <a:t>acts</a:t>
            </a:r>
          </a:p>
          <a:p>
            <a:r>
              <a:rPr lang="en-US" dirty="0" smtClean="0"/>
              <a:t>Policies: Conditions</a:t>
            </a:r>
            <a:br>
              <a:rPr lang="en-US" dirty="0" smtClean="0"/>
            </a:br>
            <a:r>
              <a:rPr lang="en-US" dirty="0" smtClean="0"/>
              <a:t>for </a:t>
            </a:r>
            <a:r>
              <a:rPr lang="en-US" dirty="0"/>
              <a:t>performing acts</a:t>
            </a:r>
          </a:p>
          <a:p>
            <a:r>
              <a:rPr lang="en-US" dirty="0"/>
              <a:t>Self-knowledge</a:t>
            </a:r>
          </a:p>
          <a:p>
            <a:r>
              <a:rPr lang="en-US" dirty="0"/>
              <a:t>Meta-knowledge</a:t>
            </a:r>
          </a:p>
          <a:p>
            <a:endParaRPr lang="en-US" dirty="0"/>
          </a:p>
        </p:txBody>
      </p:sp>
      <p:sp>
        <p:nvSpPr>
          <p:cNvPr id="4" name="Date Placeholder 3"/>
          <p:cNvSpPr>
            <a:spLocks noGrp="1"/>
          </p:cNvSpPr>
          <p:nvPr>
            <p:ph type="dt" sz="half" idx="10"/>
          </p:nvPr>
        </p:nvSpPr>
        <p:spPr/>
        <p:txBody>
          <a:bodyPr/>
          <a:lstStyle/>
          <a:p>
            <a:fld id="{9EA314A3-449F-4370-B633-758ED4131082}"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13</a:t>
            </a:fld>
            <a:endParaRPr lang="en-US"/>
          </a:p>
        </p:txBody>
      </p:sp>
    </p:spTree>
    <p:extLst>
      <p:ext uri="{BB962C8B-B14F-4D97-AF65-F5344CB8AC3E}">
        <p14:creationId xmlns:p14="http://schemas.microsoft.com/office/powerpoint/2010/main" val="64327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1327" y="1887298"/>
            <a:ext cx="4818888" cy="4483578"/>
          </a:xfrm>
          <a:prstGeom prst="rect">
            <a:avLst/>
          </a:prstGeom>
        </p:spPr>
      </p:pic>
      <p:sp>
        <p:nvSpPr>
          <p:cNvPr id="2" name="Title 1"/>
          <p:cNvSpPr>
            <a:spLocks noGrp="1"/>
          </p:cNvSpPr>
          <p:nvPr>
            <p:ph type="title"/>
          </p:nvPr>
        </p:nvSpPr>
        <p:spPr/>
        <p:txBody>
          <a:bodyPr/>
          <a:lstStyle/>
          <a:p>
            <a:r>
              <a:rPr lang="en-US" dirty="0"/>
              <a:t>Afferent Modalities</a:t>
            </a:r>
          </a:p>
        </p:txBody>
      </p:sp>
      <p:sp>
        <p:nvSpPr>
          <p:cNvPr id="3" name="Content Placeholder 2"/>
          <p:cNvSpPr>
            <a:spLocks noGrp="1"/>
          </p:cNvSpPr>
          <p:nvPr>
            <p:ph idx="1"/>
          </p:nvPr>
        </p:nvSpPr>
        <p:spPr/>
        <p:txBody>
          <a:bodyPr/>
          <a:lstStyle/>
          <a:p>
            <a:r>
              <a:rPr lang="en-US" dirty="0" smtClean="0"/>
              <a:t>Sensors</a:t>
            </a:r>
          </a:p>
          <a:p>
            <a:r>
              <a:rPr lang="en-US" dirty="0"/>
              <a:t>t</a:t>
            </a:r>
            <a:r>
              <a:rPr lang="en-US" dirty="0" smtClean="0"/>
              <a:t>o Perceptual Structures</a:t>
            </a:r>
          </a:p>
          <a:p>
            <a:r>
              <a:rPr lang="en-US" dirty="0"/>
              <a:t>t</a:t>
            </a:r>
            <a:r>
              <a:rPr lang="en-US" dirty="0" smtClean="0"/>
              <a:t>o Perception</a:t>
            </a:r>
          </a:p>
          <a:p>
            <a:r>
              <a:rPr lang="en-US" dirty="0"/>
              <a:t>t</a:t>
            </a:r>
            <a:r>
              <a:rPr lang="en-US" dirty="0" smtClean="0"/>
              <a:t>o KL Terms</a:t>
            </a:r>
            <a:endParaRPr lang="en-US" dirty="0"/>
          </a:p>
        </p:txBody>
      </p:sp>
      <p:sp>
        <p:nvSpPr>
          <p:cNvPr id="4" name="Date Placeholder 3"/>
          <p:cNvSpPr>
            <a:spLocks noGrp="1"/>
          </p:cNvSpPr>
          <p:nvPr>
            <p:ph type="dt" sz="half" idx="10"/>
          </p:nvPr>
        </p:nvSpPr>
        <p:spPr/>
        <p:txBody>
          <a:bodyPr/>
          <a:lstStyle/>
          <a:p>
            <a:fld id="{EF8DC1F3-8C90-4DEF-81D7-72D36A394FD5}"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14</a:t>
            </a:fld>
            <a:endParaRPr lang="en-US"/>
          </a:p>
        </p:txBody>
      </p:sp>
      <p:pic>
        <p:nvPicPr>
          <p:cNvPr id="11" name="Picture 42" descr="MCj028128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1327" y="4783709"/>
            <a:ext cx="515666" cy="27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 descr="MCj023819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550" y="5377838"/>
            <a:ext cx="222816" cy="34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Documents and Settings\shapiro\Local Settings\Temporary Internet Files\Content.IE5\XCMV2JDJ\MP90042253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flipH="1" flipV="1">
            <a:off x="4876800" y="5732585"/>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94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869597"/>
            <a:ext cx="4818888" cy="4483578"/>
          </a:xfrm>
          <a:prstGeom prst="rect">
            <a:avLst/>
          </a:prstGeom>
        </p:spPr>
      </p:pic>
      <p:sp>
        <p:nvSpPr>
          <p:cNvPr id="2" name="Title 1"/>
          <p:cNvSpPr>
            <a:spLocks noGrp="1"/>
          </p:cNvSpPr>
          <p:nvPr>
            <p:ph type="title"/>
          </p:nvPr>
        </p:nvSpPr>
        <p:spPr/>
        <p:txBody>
          <a:bodyPr/>
          <a:lstStyle/>
          <a:p>
            <a:r>
              <a:rPr lang="en-US" dirty="0"/>
              <a:t>Efferent Modalities</a:t>
            </a:r>
          </a:p>
        </p:txBody>
      </p:sp>
      <p:sp>
        <p:nvSpPr>
          <p:cNvPr id="3" name="Content Placeholder 2"/>
          <p:cNvSpPr>
            <a:spLocks noGrp="1"/>
          </p:cNvSpPr>
          <p:nvPr>
            <p:ph idx="1"/>
          </p:nvPr>
        </p:nvSpPr>
        <p:spPr/>
        <p:txBody>
          <a:bodyPr/>
          <a:lstStyle/>
          <a:p>
            <a:r>
              <a:rPr lang="en-US" dirty="0" smtClean="0"/>
              <a:t>KL Primitive Acts</a:t>
            </a:r>
          </a:p>
          <a:p>
            <a:r>
              <a:rPr lang="en-US" dirty="0"/>
              <a:t>t</a:t>
            </a:r>
            <a:r>
              <a:rPr lang="en-US" dirty="0" smtClean="0"/>
              <a:t>o </a:t>
            </a:r>
            <a:r>
              <a:rPr lang="en-US" dirty="0" err="1" smtClean="0"/>
              <a:t>PMLa</a:t>
            </a:r>
            <a:r>
              <a:rPr lang="en-US" dirty="0" smtClean="0"/>
              <a:t> Methods</a:t>
            </a:r>
          </a:p>
          <a:p>
            <a:r>
              <a:rPr lang="en-US" dirty="0" smtClean="0"/>
              <a:t>to act Impulses</a:t>
            </a:r>
          </a:p>
          <a:p>
            <a:r>
              <a:rPr lang="en-US" dirty="0"/>
              <a:t>t</a:t>
            </a:r>
            <a:r>
              <a:rPr lang="en-US" dirty="0" smtClean="0"/>
              <a:t>o Effectors</a:t>
            </a:r>
            <a:endParaRPr lang="en-US" dirty="0"/>
          </a:p>
        </p:txBody>
      </p:sp>
      <p:sp>
        <p:nvSpPr>
          <p:cNvPr id="4" name="Date Placeholder 3"/>
          <p:cNvSpPr>
            <a:spLocks noGrp="1"/>
          </p:cNvSpPr>
          <p:nvPr>
            <p:ph type="dt" sz="half" idx="10"/>
          </p:nvPr>
        </p:nvSpPr>
        <p:spPr/>
        <p:txBody>
          <a:bodyPr/>
          <a:lstStyle/>
          <a:p>
            <a:fld id="{D7C13872-33B1-466B-8EA8-9B428CD3AA6D}"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15</a:t>
            </a:fld>
            <a:endParaRPr lang="en-US"/>
          </a:p>
        </p:txBody>
      </p:sp>
      <p:pic>
        <p:nvPicPr>
          <p:cNvPr id="10" name="Picture 2" descr="C:\Documents and Settings\shapiro\Local Settings\Temporary Internet Files\Content.IE5\XCMV2JDJ\MP9004225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1389" y="47244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5" descr="MCHM00383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376587" flipH="1">
            <a:off x="8182502" y="5833393"/>
            <a:ext cx="403260" cy="28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MCj023819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6488" y="5406742"/>
            <a:ext cx="533400" cy="24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563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Ontology of Mental Entities</a:t>
            </a:r>
          </a:p>
        </p:txBody>
      </p:sp>
      <p:sp>
        <p:nvSpPr>
          <p:cNvPr id="3" name="Content Placeholder 2"/>
          <p:cNvSpPr>
            <a:spLocks noGrp="1"/>
          </p:cNvSpPr>
          <p:nvPr>
            <p:ph idx="1"/>
          </p:nvPr>
        </p:nvSpPr>
        <p:spPr/>
        <p:txBody>
          <a:bodyPr/>
          <a:lstStyle/>
          <a:p>
            <a:r>
              <a:rPr lang="en-US" dirty="0"/>
              <a:t>Entity</a:t>
            </a:r>
          </a:p>
          <a:p>
            <a:pPr lvl="1"/>
            <a:r>
              <a:rPr lang="en-US" dirty="0"/>
              <a:t>Proposition</a:t>
            </a:r>
          </a:p>
          <a:p>
            <a:pPr lvl="2">
              <a:buNone/>
            </a:pPr>
            <a:r>
              <a:rPr lang="en-US" i="1" dirty="0"/>
              <a:t>Agent can believe it or its negation</a:t>
            </a:r>
          </a:p>
          <a:p>
            <a:pPr lvl="2">
              <a:buNone/>
            </a:pPr>
            <a:r>
              <a:rPr lang="en-US" i="1" dirty="0"/>
              <a:t>Includes quantified &amp; conditional beliefs</a:t>
            </a:r>
          </a:p>
          <a:p>
            <a:pPr lvl="1"/>
            <a:r>
              <a:rPr lang="en-US" dirty="0"/>
              <a:t>Act</a:t>
            </a:r>
          </a:p>
          <a:p>
            <a:pPr lvl="2">
              <a:buNone/>
            </a:pPr>
            <a:r>
              <a:rPr lang="en-US" i="1" dirty="0"/>
              <a:t>Agent can perform it</a:t>
            </a:r>
          </a:p>
          <a:p>
            <a:pPr lvl="1"/>
            <a:r>
              <a:rPr lang="en-US" dirty="0"/>
              <a:t>Policy</a:t>
            </a:r>
          </a:p>
          <a:p>
            <a:pPr lvl="2">
              <a:buNone/>
            </a:pPr>
            <a:r>
              <a:rPr lang="en-US" i="1" dirty="0"/>
              <a:t>Condition-act rule agent can adopt</a:t>
            </a:r>
          </a:p>
          <a:p>
            <a:pPr lvl="1"/>
            <a:r>
              <a:rPr lang="en-US" dirty="0"/>
              <a:t>Thing</a:t>
            </a:r>
          </a:p>
          <a:p>
            <a:pPr lvl="2"/>
            <a:r>
              <a:rPr lang="en-US" i="1" dirty="0" smtClean="0"/>
              <a:t>Action: What some agent can perform on some object(s)</a:t>
            </a:r>
          </a:p>
          <a:p>
            <a:pPr lvl="2"/>
            <a:r>
              <a:rPr lang="en-US" i="1" dirty="0" smtClean="0"/>
              <a:t>Category: A category/class of entities</a:t>
            </a:r>
          </a:p>
          <a:p>
            <a:pPr lvl="2"/>
            <a:r>
              <a:rPr lang="en-US" i="1" dirty="0" smtClean="0"/>
              <a:t>Other </a:t>
            </a:r>
            <a:r>
              <a:rPr lang="en-US" i="1" dirty="0"/>
              <a:t>entities: individuals, properties, times, etc</a:t>
            </a:r>
            <a:r>
              <a:rPr lang="en-US" i="1" dirty="0" smtClean="0"/>
              <a:t>.</a:t>
            </a:r>
            <a:endParaRPr lang="en-US" i="1" dirty="0"/>
          </a:p>
        </p:txBody>
      </p:sp>
      <p:sp>
        <p:nvSpPr>
          <p:cNvPr id="4" name="Date Placeholder 3"/>
          <p:cNvSpPr>
            <a:spLocks noGrp="1"/>
          </p:cNvSpPr>
          <p:nvPr>
            <p:ph type="dt" sz="half" idx="10"/>
          </p:nvPr>
        </p:nvSpPr>
        <p:spPr/>
        <p:txBody>
          <a:bodyPr/>
          <a:lstStyle/>
          <a:p>
            <a:fld id="{0C858D83-69EE-4B18-BD78-676D9D56283F}"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16</a:t>
            </a:fld>
            <a:endParaRPr lang="en-US"/>
          </a:p>
        </p:txBody>
      </p:sp>
    </p:spTree>
    <p:extLst>
      <p:ext uri="{BB962C8B-B14F-4D97-AF65-F5344CB8AC3E}">
        <p14:creationId xmlns:p14="http://schemas.microsoft.com/office/powerpoint/2010/main" val="268769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Entities, Terms, Symbols, Objects</a:t>
            </a:r>
          </a:p>
        </p:txBody>
      </p:sp>
      <p:sp>
        <p:nvSpPr>
          <p:cNvPr id="3" name="Content Placeholder 2"/>
          <p:cNvSpPr>
            <a:spLocks noGrp="1"/>
          </p:cNvSpPr>
          <p:nvPr>
            <p:ph idx="1"/>
          </p:nvPr>
        </p:nvSpPr>
        <p:spPr/>
        <p:txBody>
          <a:bodyPr/>
          <a:lstStyle/>
          <a:p>
            <a:r>
              <a:rPr lang="en-US" dirty="0"/>
              <a:t>Agent’s mental entity:  </a:t>
            </a:r>
            <a:r>
              <a:rPr lang="en-US" dirty="0">
                <a:solidFill>
                  <a:srgbClr val="FF0000"/>
                </a:solidFill>
              </a:rPr>
              <a:t>a person named Stu</a:t>
            </a:r>
          </a:p>
          <a:p>
            <a:endParaRPr lang="en-US" dirty="0"/>
          </a:p>
          <a:p>
            <a:r>
              <a:rPr lang="en-US" dirty="0"/>
              <a:t>SNePS term:  </a:t>
            </a:r>
            <a:r>
              <a:rPr lang="en-US" b="1" dirty="0">
                <a:solidFill>
                  <a:schemeClr val="accent1"/>
                </a:solidFill>
                <a:latin typeface="Courier New" pitchFamily="49" charset="0"/>
                <a:cs typeface="Courier New" pitchFamily="49" charset="0"/>
              </a:rPr>
              <a:t>b4</a:t>
            </a:r>
          </a:p>
          <a:p>
            <a:endParaRPr lang="en-US" dirty="0">
              <a:solidFill>
                <a:srgbClr val="B3FFF1"/>
              </a:solidFill>
            </a:endParaRPr>
          </a:p>
          <a:p>
            <a:r>
              <a:rPr lang="en-US" dirty="0"/>
              <a:t>Object in world:</a:t>
            </a:r>
          </a:p>
          <a:p>
            <a:endParaRPr lang="en-US" dirty="0"/>
          </a:p>
        </p:txBody>
      </p:sp>
      <p:sp>
        <p:nvSpPr>
          <p:cNvPr id="4" name="Date Placeholder 3"/>
          <p:cNvSpPr>
            <a:spLocks noGrp="1"/>
          </p:cNvSpPr>
          <p:nvPr>
            <p:ph type="dt" sz="half" idx="10"/>
          </p:nvPr>
        </p:nvSpPr>
        <p:spPr/>
        <p:txBody>
          <a:bodyPr/>
          <a:lstStyle/>
          <a:p>
            <a:fld id="{D3CE145F-37F2-4A0C-A0A7-973F3AB30218}"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17</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120012"/>
            <a:ext cx="556520" cy="1498545"/>
          </a:xfrm>
          <a:prstGeom prst="rect">
            <a:avLst/>
          </a:prstGeom>
        </p:spPr>
      </p:pic>
    </p:spTree>
    <p:extLst>
      <p:ext uri="{BB962C8B-B14F-4D97-AF65-F5344CB8AC3E}">
        <p14:creationId xmlns:p14="http://schemas.microsoft.com/office/powerpoint/2010/main" val="2357407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a:t>
            </a:r>
          </a:p>
        </p:txBody>
      </p:sp>
      <p:sp>
        <p:nvSpPr>
          <p:cNvPr id="3" name="Date Placeholder 2"/>
          <p:cNvSpPr>
            <a:spLocks noGrp="1"/>
          </p:cNvSpPr>
          <p:nvPr>
            <p:ph type="dt" sz="half" idx="10"/>
          </p:nvPr>
        </p:nvSpPr>
        <p:spPr/>
        <p:txBody>
          <a:bodyPr/>
          <a:lstStyle/>
          <a:p>
            <a:fld id="{8B5B8036-5031-4499-89DE-A8BD37EE2CDC}"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18</a:t>
            </a:fld>
            <a:endParaRPr lang="en-US"/>
          </a:p>
        </p:txBody>
      </p:sp>
      <p:sp>
        <p:nvSpPr>
          <p:cNvPr id="6" name="Text Box 5"/>
          <p:cNvSpPr txBox="1">
            <a:spLocks noChangeArrowheads="1"/>
          </p:cNvSpPr>
          <p:nvPr/>
        </p:nvSpPr>
        <p:spPr bwMode="auto">
          <a:xfrm>
            <a:off x="414338" y="1421785"/>
            <a:ext cx="2109873" cy="584775"/>
          </a:xfrm>
          <a:prstGeom prst="rect">
            <a:avLst/>
          </a:prstGeom>
          <a:noFill/>
          <a:ln w="9525">
            <a:noFill/>
            <a:miter lim="800000"/>
            <a:headEnd/>
            <a:tailEnd/>
          </a:ln>
          <a:effectLst/>
        </p:spPr>
        <p:txBody>
          <a:bodyPr wrap="none">
            <a:spAutoFit/>
          </a:bodyPr>
          <a:lstStyle/>
          <a:p>
            <a:r>
              <a:rPr lang="en-US" sz="3200" dirty="0" smtClean="0">
                <a:solidFill>
                  <a:srgbClr val="00B0F0"/>
                </a:solidFill>
              </a:rPr>
              <a:t>Mind (KL)</a:t>
            </a:r>
            <a:endParaRPr lang="en-US" sz="3200" dirty="0">
              <a:solidFill>
                <a:srgbClr val="00B0F0"/>
              </a:solidFill>
            </a:endParaRPr>
          </a:p>
        </p:txBody>
      </p:sp>
      <p:sp>
        <p:nvSpPr>
          <p:cNvPr id="7" name="Text Box 6"/>
          <p:cNvSpPr txBox="1">
            <a:spLocks noChangeArrowheads="1"/>
          </p:cNvSpPr>
          <p:nvPr/>
        </p:nvSpPr>
        <p:spPr bwMode="auto">
          <a:xfrm>
            <a:off x="431085" y="3114675"/>
            <a:ext cx="3151187" cy="579438"/>
          </a:xfrm>
          <a:prstGeom prst="rect">
            <a:avLst/>
          </a:prstGeom>
          <a:noFill/>
          <a:ln w="9525">
            <a:noFill/>
            <a:miter lim="800000"/>
            <a:headEnd/>
            <a:tailEnd/>
          </a:ln>
          <a:effectLst/>
        </p:spPr>
        <p:txBody>
          <a:bodyPr wrap="none">
            <a:spAutoFit/>
          </a:bodyPr>
          <a:lstStyle/>
          <a:p>
            <a:r>
              <a:rPr lang="en-US" sz="3200" dirty="0">
                <a:solidFill>
                  <a:srgbClr val="F8996E"/>
                </a:solidFill>
              </a:rPr>
              <a:t>Body (PML/SAL)</a:t>
            </a:r>
          </a:p>
        </p:txBody>
      </p:sp>
      <p:sp>
        <p:nvSpPr>
          <p:cNvPr id="8" name="Text Box 7"/>
          <p:cNvSpPr txBox="1">
            <a:spLocks noChangeArrowheads="1"/>
          </p:cNvSpPr>
          <p:nvPr/>
        </p:nvSpPr>
        <p:spPr bwMode="auto">
          <a:xfrm>
            <a:off x="404289" y="5093166"/>
            <a:ext cx="1222375" cy="579438"/>
          </a:xfrm>
          <a:prstGeom prst="rect">
            <a:avLst/>
          </a:prstGeom>
          <a:noFill/>
          <a:ln w="9525">
            <a:noFill/>
            <a:miter lim="800000"/>
            <a:headEnd/>
            <a:tailEnd/>
          </a:ln>
          <a:effectLst/>
        </p:spPr>
        <p:txBody>
          <a:bodyPr wrap="none">
            <a:spAutoFit/>
          </a:bodyPr>
          <a:lstStyle/>
          <a:p>
            <a:r>
              <a:rPr lang="en-US" sz="3200" dirty="0">
                <a:solidFill>
                  <a:srgbClr val="FF3300"/>
                </a:solidFill>
              </a:rPr>
              <a:t>World</a:t>
            </a:r>
          </a:p>
        </p:txBody>
      </p:sp>
      <p:sp>
        <p:nvSpPr>
          <p:cNvPr id="9" name="Text Box 10"/>
          <p:cNvSpPr txBox="1">
            <a:spLocks noChangeArrowheads="1"/>
          </p:cNvSpPr>
          <p:nvPr/>
        </p:nvSpPr>
        <p:spPr bwMode="auto">
          <a:xfrm>
            <a:off x="4538692" y="1452563"/>
            <a:ext cx="1085554" cy="523220"/>
          </a:xfrm>
          <a:prstGeom prst="rect">
            <a:avLst/>
          </a:prstGeom>
          <a:noFill/>
          <a:ln w="9525">
            <a:noFill/>
            <a:miter lim="800000"/>
            <a:headEnd/>
            <a:tailEnd/>
          </a:ln>
          <a:effectLst/>
        </p:spPr>
        <p:txBody>
          <a:bodyPr wrap="none">
            <a:spAutoFit/>
          </a:bodyPr>
          <a:lstStyle/>
          <a:p>
            <a:r>
              <a:rPr lang="en-US" sz="2800" dirty="0" smtClean="0">
                <a:solidFill>
                  <a:srgbClr val="00B0F0"/>
                </a:solidFill>
              </a:rPr>
              <a:t>Thing</a:t>
            </a:r>
            <a:endParaRPr lang="en-US" sz="2800" dirty="0">
              <a:solidFill>
                <a:srgbClr val="00B0F0"/>
              </a:solidFill>
            </a:endParaRPr>
          </a:p>
        </p:txBody>
      </p:sp>
      <p:sp>
        <p:nvSpPr>
          <p:cNvPr id="10" name="Text Box 11"/>
          <p:cNvSpPr txBox="1">
            <a:spLocks noChangeArrowheads="1"/>
          </p:cNvSpPr>
          <p:nvPr/>
        </p:nvSpPr>
        <p:spPr bwMode="auto">
          <a:xfrm>
            <a:off x="3780472" y="3142784"/>
            <a:ext cx="2601994" cy="523220"/>
          </a:xfrm>
          <a:prstGeom prst="rect">
            <a:avLst/>
          </a:prstGeom>
          <a:noFill/>
          <a:ln w="9525">
            <a:noFill/>
            <a:miter lim="800000"/>
            <a:headEnd/>
            <a:tailEnd/>
          </a:ln>
          <a:effectLst/>
        </p:spPr>
        <p:txBody>
          <a:bodyPr wrap="none">
            <a:spAutoFit/>
          </a:bodyPr>
          <a:lstStyle/>
          <a:p>
            <a:r>
              <a:rPr lang="en-US" sz="2800" dirty="0" smtClean="0">
                <a:solidFill>
                  <a:srgbClr val="F8996E"/>
                </a:solidFill>
              </a:rPr>
              <a:t>PMLs </a:t>
            </a:r>
            <a:r>
              <a:rPr lang="en-US" sz="2800" dirty="0">
                <a:solidFill>
                  <a:srgbClr val="F8996E"/>
                </a:solidFill>
              </a:rPr>
              <a:t>structure</a:t>
            </a:r>
          </a:p>
        </p:txBody>
      </p:sp>
      <p:sp>
        <p:nvSpPr>
          <p:cNvPr id="11" name="Text Box 12"/>
          <p:cNvSpPr txBox="1">
            <a:spLocks noChangeArrowheads="1"/>
          </p:cNvSpPr>
          <p:nvPr/>
        </p:nvSpPr>
        <p:spPr bwMode="auto">
          <a:xfrm>
            <a:off x="3349264" y="5121275"/>
            <a:ext cx="3464410" cy="523220"/>
          </a:xfrm>
          <a:prstGeom prst="rect">
            <a:avLst/>
          </a:prstGeom>
          <a:noFill/>
          <a:ln w="9525">
            <a:noFill/>
            <a:miter lim="800000"/>
            <a:headEnd/>
            <a:tailEnd/>
          </a:ln>
          <a:effectLst/>
        </p:spPr>
        <p:txBody>
          <a:bodyPr wrap="none">
            <a:spAutoFit/>
          </a:bodyPr>
          <a:lstStyle/>
          <a:p>
            <a:r>
              <a:rPr lang="en-US" sz="2800" dirty="0">
                <a:solidFill>
                  <a:srgbClr val="FF3300"/>
                </a:solidFill>
              </a:rPr>
              <a:t>Object/Phenomenon</a:t>
            </a:r>
          </a:p>
        </p:txBody>
      </p:sp>
      <p:sp>
        <p:nvSpPr>
          <p:cNvPr id="12" name="Line 13"/>
          <p:cNvSpPr>
            <a:spLocks noChangeShapeType="1"/>
          </p:cNvSpPr>
          <p:nvPr/>
        </p:nvSpPr>
        <p:spPr bwMode="auto">
          <a:xfrm flipH="1">
            <a:off x="5081469" y="1975425"/>
            <a:ext cx="0" cy="1167359"/>
          </a:xfrm>
          <a:prstGeom prst="line">
            <a:avLst/>
          </a:prstGeom>
          <a:noFill/>
          <a:ln w="57150">
            <a:pattFill prst="trellis">
              <a:fgClr>
                <a:srgbClr val="B3FFF1"/>
              </a:fgClr>
              <a:bgClr>
                <a:srgbClr val="F8996E"/>
              </a:bgClr>
            </a:pattFill>
            <a:round/>
            <a:headEnd type="triangle" w="med" len="med"/>
            <a:tailEnd type="none" w="med" len="med"/>
          </a:ln>
          <a:effectLst/>
        </p:spPr>
        <p:txBody>
          <a:bodyPr wrap="none" anchor="ctr"/>
          <a:lstStyle/>
          <a:p>
            <a:endParaRPr lang="en-US"/>
          </a:p>
        </p:txBody>
      </p:sp>
      <p:sp>
        <p:nvSpPr>
          <p:cNvPr id="13" name="Line 14"/>
          <p:cNvSpPr>
            <a:spLocks noChangeShapeType="1"/>
          </p:cNvSpPr>
          <p:nvPr/>
        </p:nvSpPr>
        <p:spPr bwMode="auto">
          <a:xfrm flipH="1">
            <a:off x="5081468" y="3666004"/>
            <a:ext cx="0" cy="1501309"/>
          </a:xfrm>
          <a:prstGeom prst="line">
            <a:avLst/>
          </a:prstGeom>
          <a:noFill/>
          <a:ln w="57150">
            <a:pattFill prst="pct25">
              <a:fgClr>
                <a:srgbClr val="F8996E"/>
              </a:fgClr>
              <a:bgClr>
                <a:srgbClr val="FF0000"/>
              </a:bgClr>
            </a:pattFill>
            <a:round/>
            <a:headEnd type="triangle" w="med" len="med"/>
            <a:tailEnd/>
          </a:ln>
          <a:effectLst/>
        </p:spPr>
        <p:txBody>
          <a:bodyPr wrap="none" anchor="ctr"/>
          <a:lstStyle/>
          <a:p>
            <a:endParaRPr lang="en-US"/>
          </a:p>
        </p:txBody>
      </p:sp>
      <p:sp>
        <p:nvSpPr>
          <p:cNvPr id="14" name="Text Box 15"/>
          <p:cNvSpPr txBox="1">
            <a:spLocks noChangeArrowheads="1"/>
          </p:cNvSpPr>
          <p:nvPr/>
        </p:nvSpPr>
        <p:spPr bwMode="auto">
          <a:xfrm>
            <a:off x="7009510" y="5121275"/>
            <a:ext cx="1183337" cy="523220"/>
          </a:xfrm>
          <a:prstGeom prst="rect">
            <a:avLst/>
          </a:prstGeom>
          <a:noFill/>
          <a:ln w="9525">
            <a:noFill/>
            <a:miter lim="800000"/>
            <a:headEnd/>
            <a:tailEnd/>
          </a:ln>
          <a:effectLst/>
        </p:spPr>
        <p:txBody>
          <a:bodyPr wrap="none">
            <a:spAutoFit/>
          </a:bodyPr>
          <a:lstStyle/>
          <a:p>
            <a:r>
              <a:rPr lang="en-US" sz="2800" dirty="0">
                <a:solidFill>
                  <a:srgbClr val="FF3300"/>
                </a:solidFill>
              </a:rPr>
              <a:t>Action</a:t>
            </a:r>
          </a:p>
        </p:txBody>
      </p:sp>
      <p:sp>
        <p:nvSpPr>
          <p:cNvPr id="15" name="Line 16"/>
          <p:cNvSpPr>
            <a:spLocks noChangeShapeType="1"/>
          </p:cNvSpPr>
          <p:nvPr/>
        </p:nvSpPr>
        <p:spPr bwMode="auto">
          <a:xfrm>
            <a:off x="7589281" y="3666004"/>
            <a:ext cx="0" cy="1455271"/>
          </a:xfrm>
          <a:prstGeom prst="line">
            <a:avLst/>
          </a:prstGeom>
          <a:noFill/>
          <a:ln w="57150">
            <a:pattFill prst="pct25">
              <a:fgClr>
                <a:srgbClr val="F8996E"/>
              </a:fgClr>
              <a:bgClr>
                <a:srgbClr val="FF0000"/>
              </a:bgClr>
            </a:pattFill>
            <a:round/>
            <a:headEnd/>
            <a:tailEnd type="triangle" w="med" len="med"/>
          </a:ln>
          <a:effectLst/>
        </p:spPr>
        <p:txBody>
          <a:bodyPr wrap="none" anchor="ctr"/>
          <a:lstStyle/>
          <a:p>
            <a:endParaRPr lang="en-US"/>
          </a:p>
        </p:txBody>
      </p:sp>
      <p:sp>
        <p:nvSpPr>
          <p:cNvPr id="16" name="Line 8"/>
          <p:cNvSpPr>
            <a:spLocks noChangeShapeType="1"/>
          </p:cNvSpPr>
          <p:nvPr/>
        </p:nvSpPr>
        <p:spPr bwMode="auto">
          <a:xfrm>
            <a:off x="404813" y="2606675"/>
            <a:ext cx="8364537" cy="0"/>
          </a:xfrm>
          <a:prstGeom prst="line">
            <a:avLst/>
          </a:prstGeom>
          <a:noFill/>
          <a:ln w="38100">
            <a:solidFill>
              <a:srgbClr val="000066"/>
            </a:solidFill>
            <a:round/>
            <a:headEnd/>
            <a:tailEnd/>
          </a:ln>
          <a:effectLst/>
        </p:spPr>
        <p:txBody>
          <a:bodyPr wrap="none" anchor="ctr"/>
          <a:lstStyle/>
          <a:p>
            <a:endParaRPr lang="en-US"/>
          </a:p>
        </p:txBody>
      </p:sp>
      <p:sp>
        <p:nvSpPr>
          <p:cNvPr id="17" name="Line 9"/>
          <p:cNvSpPr>
            <a:spLocks noChangeShapeType="1"/>
          </p:cNvSpPr>
          <p:nvPr/>
        </p:nvSpPr>
        <p:spPr bwMode="auto">
          <a:xfrm>
            <a:off x="404813" y="4389438"/>
            <a:ext cx="8364537" cy="0"/>
          </a:xfrm>
          <a:prstGeom prst="line">
            <a:avLst/>
          </a:prstGeom>
          <a:noFill/>
          <a:ln w="38100">
            <a:solidFill>
              <a:srgbClr val="000066"/>
            </a:solidFill>
            <a:round/>
            <a:headEnd/>
            <a:tailEnd/>
          </a:ln>
          <a:effectLst/>
        </p:spPr>
        <p:txBody>
          <a:bodyPr wrap="none" anchor="ctr"/>
          <a:lstStyle/>
          <a:p>
            <a:endParaRPr lang="en-US"/>
          </a:p>
        </p:txBody>
      </p:sp>
      <p:sp>
        <p:nvSpPr>
          <p:cNvPr id="18" name="Text Box 11"/>
          <p:cNvSpPr txBox="1">
            <a:spLocks noChangeArrowheads="1"/>
          </p:cNvSpPr>
          <p:nvPr/>
        </p:nvSpPr>
        <p:spPr bwMode="auto">
          <a:xfrm>
            <a:off x="6338938" y="3142784"/>
            <a:ext cx="2424062" cy="523220"/>
          </a:xfrm>
          <a:prstGeom prst="rect">
            <a:avLst/>
          </a:prstGeom>
          <a:noFill/>
          <a:ln w="9525">
            <a:noFill/>
            <a:miter lim="800000"/>
            <a:headEnd/>
            <a:tailEnd/>
          </a:ln>
          <a:effectLst/>
        </p:spPr>
        <p:txBody>
          <a:bodyPr wrap="none">
            <a:spAutoFit/>
          </a:bodyPr>
          <a:lstStyle/>
          <a:p>
            <a:r>
              <a:rPr lang="en-US" sz="2800" dirty="0" err="1" smtClean="0">
                <a:solidFill>
                  <a:srgbClr val="F8996E"/>
                </a:solidFill>
              </a:rPr>
              <a:t>PMLa</a:t>
            </a:r>
            <a:r>
              <a:rPr lang="en-US" sz="2800" dirty="0" smtClean="0">
                <a:solidFill>
                  <a:srgbClr val="F8996E"/>
                </a:solidFill>
              </a:rPr>
              <a:t> method</a:t>
            </a:r>
            <a:endParaRPr lang="en-US" sz="2800" dirty="0">
              <a:solidFill>
                <a:srgbClr val="F8996E"/>
              </a:solidFill>
            </a:endParaRPr>
          </a:p>
        </p:txBody>
      </p:sp>
      <p:sp>
        <p:nvSpPr>
          <p:cNvPr id="19" name="Line 13"/>
          <p:cNvSpPr>
            <a:spLocks noChangeShapeType="1"/>
          </p:cNvSpPr>
          <p:nvPr/>
        </p:nvSpPr>
        <p:spPr bwMode="auto">
          <a:xfrm flipH="1">
            <a:off x="7589281" y="1997119"/>
            <a:ext cx="0" cy="1145665"/>
          </a:xfrm>
          <a:prstGeom prst="line">
            <a:avLst/>
          </a:prstGeom>
          <a:noFill/>
          <a:ln w="57150">
            <a:pattFill prst="trellis">
              <a:fgClr>
                <a:srgbClr val="B3FFF1"/>
              </a:fgClr>
              <a:bgClr>
                <a:srgbClr val="F8996E"/>
              </a:bgClr>
            </a:pattFill>
            <a:round/>
            <a:headEnd type="none" w="med" len="med"/>
            <a:tailEnd type="triangle" w="med" len="med"/>
          </a:ln>
          <a:effectLst/>
        </p:spPr>
        <p:txBody>
          <a:bodyPr wrap="none" anchor="ctr"/>
          <a:lstStyle/>
          <a:p>
            <a:endParaRPr lang="en-US"/>
          </a:p>
        </p:txBody>
      </p:sp>
      <p:sp>
        <p:nvSpPr>
          <p:cNvPr id="22" name="Text Box 10"/>
          <p:cNvSpPr txBox="1">
            <a:spLocks noChangeArrowheads="1"/>
          </p:cNvSpPr>
          <p:nvPr/>
        </p:nvSpPr>
        <p:spPr bwMode="auto">
          <a:xfrm>
            <a:off x="7009510" y="1473899"/>
            <a:ext cx="1183337" cy="523220"/>
          </a:xfrm>
          <a:prstGeom prst="rect">
            <a:avLst/>
          </a:prstGeom>
          <a:noFill/>
          <a:ln w="9525">
            <a:noFill/>
            <a:miter lim="800000"/>
            <a:headEnd/>
            <a:tailEnd/>
          </a:ln>
          <a:effectLst/>
        </p:spPr>
        <p:txBody>
          <a:bodyPr wrap="none">
            <a:spAutoFit/>
          </a:bodyPr>
          <a:lstStyle/>
          <a:p>
            <a:r>
              <a:rPr lang="en-US" sz="2800" dirty="0" smtClean="0">
                <a:solidFill>
                  <a:srgbClr val="00B0F0"/>
                </a:solidFill>
              </a:rPr>
              <a:t>Action</a:t>
            </a:r>
            <a:endParaRPr lang="en-US" sz="2800" dirty="0">
              <a:solidFill>
                <a:srgbClr val="00B0F0"/>
              </a:solidFill>
            </a:endParaRPr>
          </a:p>
        </p:txBody>
      </p:sp>
      <p:sp>
        <p:nvSpPr>
          <p:cNvPr id="20" name="Trapezoid 19"/>
          <p:cNvSpPr/>
          <p:nvPr/>
        </p:nvSpPr>
        <p:spPr>
          <a:xfrm>
            <a:off x="3305378" y="1421785"/>
            <a:ext cx="3508296" cy="4250820"/>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flipV="1">
            <a:off x="5919371" y="1421784"/>
            <a:ext cx="2767429" cy="4250815"/>
          </a:xfrm>
          <a:custGeom>
            <a:avLst/>
            <a:gdLst>
              <a:gd name="connsiteX0" fmla="*/ 0 w 1873126"/>
              <a:gd name="connsiteY0" fmla="*/ 4250816 h 4250816"/>
              <a:gd name="connsiteX1" fmla="*/ 0 w 1873126"/>
              <a:gd name="connsiteY1" fmla="*/ 0 h 4250816"/>
              <a:gd name="connsiteX2" fmla="*/ 1873126 w 1873126"/>
              <a:gd name="connsiteY2" fmla="*/ 0 h 4250816"/>
              <a:gd name="connsiteX3" fmla="*/ 1873126 w 1873126"/>
              <a:gd name="connsiteY3" fmla="*/ 4250816 h 4250816"/>
              <a:gd name="connsiteX4" fmla="*/ 0 w 1873126"/>
              <a:gd name="connsiteY4" fmla="*/ 4250816 h 4250816"/>
              <a:gd name="connsiteX0" fmla="*/ 0 w 2767429"/>
              <a:gd name="connsiteY0" fmla="*/ 4270913 h 4270913"/>
              <a:gd name="connsiteX1" fmla="*/ 894303 w 2767429"/>
              <a:gd name="connsiteY1" fmla="*/ 0 h 4270913"/>
              <a:gd name="connsiteX2" fmla="*/ 2767429 w 2767429"/>
              <a:gd name="connsiteY2" fmla="*/ 0 h 4270913"/>
              <a:gd name="connsiteX3" fmla="*/ 2767429 w 2767429"/>
              <a:gd name="connsiteY3" fmla="*/ 4250816 h 4270913"/>
              <a:gd name="connsiteX4" fmla="*/ 0 w 2767429"/>
              <a:gd name="connsiteY4" fmla="*/ 4270913 h 427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429" h="4270913">
                <a:moveTo>
                  <a:pt x="0" y="4270913"/>
                </a:moveTo>
                <a:lnTo>
                  <a:pt x="894303" y="0"/>
                </a:lnTo>
                <a:lnTo>
                  <a:pt x="2767429" y="0"/>
                </a:lnTo>
                <a:lnTo>
                  <a:pt x="2767429" y="4250816"/>
                </a:lnTo>
                <a:lnTo>
                  <a:pt x="0" y="4270913"/>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537588" y="775454"/>
            <a:ext cx="1043876" cy="646331"/>
          </a:xfrm>
          <a:prstGeom prst="rect">
            <a:avLst/>
          </a:prstGeom>
          <a:noFill/>
        </p:spPr>
        <p:txBody>
          <a:bodyPr wrap="none" rtlCol="0">
            <a:spAutoFit/>
          </a:bodyPr>
          <a:lstStyle/>
          <a:p>
            <a:r>
              <a:rPr lang="en-US" dirty="0" smtClean="0"/>
              <a:t>Afferent</a:t>
            </a:r>
          </a:p>
          <a:p>
            <a:r>
              <a:rPr lang="en-US" dirty="0" smtClean="0"/>
              <a:t>Modality</a:t>
            </a:r>
            <a:endParaRPr lang="en-US" dirty="0"/>
          </a:p>
        </p:txBody>
      </p:sp>
      <p:sp>
        <p:nvSpPr>
          <p:cNvPr id="24" name="TextBox 23"/>
          <p:cNvSpPr txBox="1"/>
          <p:nvPr/>
        </p:nvSpPr>
        <p:spPr>
          <a:xfrm>
            <a:off x="6934200" y="775453"/>
            <a:ext cx="1043876" cy="646331"/>
          </a:xfrm>
          <a:prstGeom prst="rect">
            <a:avLst/>
          </a:prstGeom>
          <a:noFill/>
        </p:spPr>
        <p:txBody>
          <a:bodyPr wrap="none" rtlCol="0">
            <a:spAutoFit/>
          </a:bodyPr>
          <a:lstStyle/>
          <a:p>
            <a:r>
              <a:rPr lang="en-US" dirty="0"/>
              <a:t>E</a:t>
            </a:r>
            <a:r>
              <a:rPr lang="en-US" dirty="0" smtClean="0"/>
              <a:t>fferent</a:t>
            </a:r>
          </a:p>
          <a:p>
            <a:r>
              <a:rPr lang="en-US" dirty="0" smtClean="0"/>
              <a:t>Modality</a:t>
            </a:r>
            <a:endParaRPr lang="en-US" dirty="0"/>
          </a:p>
        </p:txBody>
      </p:sp>
    </p:spTree>
    <p:extLst>
      <p:ext uri="{BB962C8B-B14F-4D97-AF65-F5344CB8AC3E}">
        <p14:creationId xmlns:p14="http://schemas.microsoft.com/office/powerpoint/2010/main" val="2138852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295400"/>
            <a:ext cx="3429000" cy="5182688"/>
          </a:xfrm>
          <a:prstGeom prst="rect">
            <a:avLst/>
          </a:prstGeom>
        </p:spPr>
      </p:pic>
      <p:sp>
        <p:nvSpPr>
          <p:cNvPr id="2" name="Title 1"/>
          <p:cNvSpPr>
            <a:spLocks noGrp="1"/>
          </p:cNvSpPr>
          <p:nvPr>
            <p:ph type="title"/>
          </p:nvPr>
        </p:nvSpPr>
        <p:spPr/>
        <p:txBody>
          <a:bodyPr/>
          <a:lstStyle/>
          <a:p>
            <a:r>
              <a:rPr lang="en-US" dirty="0" smtClean="0"/>
              <a:t>Example 1: The Delivery Agent</a:t>
            </a:r>
            <a:endParaRPr lang="en-US" dirty="0"/>
          </a:p>
        </p:txBody>
      </p:sp>
      <p:sp>
        <p:nvSpPr>
          <p:cNvPr id="3" name="Date Placeholder 2"/>
          <p:cNvSpPr>
            <a:spLocks noGrp="1"/>
          </p:cNvSpPr>
          <p:nvPr>
            <p:ph type="dt" sz="half" idx="10"/>
          </p:nvPr>
        </p:nvSpPr>
        <p:spPr/>
        <p:txBody>
          <a:bodyPr/>
          <a:lstStyle/>
          <a:p>
            <a:fld id="{5E603917-C77D-4D98-A6BE-73E63256BA65}"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19</a:t>
            </a:fld>
            <a:endParaRPr lang="en-US"/>
          </a:p>
        </p:txBody>
      </p:sp>
      <p:sp>
        <p:nvSpPr>
          <p:cNvPr id="8" name="TextBox 7"/>
          <p:cNvSpPr txBox="1"/>
          <p:nvPr/>
        </p:nvSpPr>
        <p:spPr>
          <a:xfrm>
            <a:off x="1028700" y="6208804"/>
            <a:ext cx="7086600" cy="276999"/>
          </a:xfrm>
          <a:prstGeom prst="rect">
            <a:avLst/>
          </a:prstGeom>
          <a:noFill/>
        </p:spPr>
        <p:txBody>
          <a:bodyPr wrap="square" rtlCol="0">
            <a:spAutoFit/>
          </a:bodyPr>
          <a:lstStyle/>
          <a:p>
            <a:r>
              <a:rPr lang="en-US" sz="1200" dirty="0" smtClean="0"/>
              <a:t>For </a:t>
            </a:r>
            <a:r>
              <a:rPr lang="en-US" sz="1200" dirty="0" err="1" smtClean="0"/>
              <a:t>Greenfoot</a:t>
            </a:r>
            <a:r>
              <a:rPr lang="en-US" sz="1200" dirty="0" smtClean="0"/>
              <a:t>, see Michael </a:t>
            </a:r>
            <a:r>
              <a:rPr lang="en-US" sz="1200" dirty="0" err="1" smtClean="0"/>
              <a:t>K</a:t>
            </a:r>
            <a:r>
              <a:rPr lang="en-US" sz="1200" dirty="0" err="1" smtClean="0">
                <a:latin typeface="Arial"/>
                <a:cs typeface="Arial"/>
              </a:rPr>
              <a:t>ö</a:t>
            </a:r>
            <a:r>
              <a:rPr lang="en-US" sz="1200" dirty="0" err="1" smtClean="0"/>
              <a:t>lling</a:t>
            </a:r>
            <a:r>
              <a:rPr lang="en-US" sz="1200" dirty="0"/>
              <a:t>, The </a:t>
            </a:r>
            <a:r>
              <a:rPr lang="en-US" sz="1200" dirty="0" err="1"/>
              <a:t>greenfoot</a:t>
            </a:r>
            <a:r>
              <a:rPr lang="en-US" sz="1200" dirty="0"/>
              <a:t> programming environment, TOCE 10, ACM, 2010</a:t>
            </a:r>
            <a:r>
              <a:rPr lang="en-US" sz="1200" dirty="0" smtClean="0"/>
              <a:t>.</a:t>
            </a:r>
          </a:p>
        </p:txBody>
      </p:sp>
    </p:spTree>
    <p:extLst>
      <p:ext uri="{BB962C8B-B14F-4D97-AF65-F5344CB8AC3E}">
        <p14:creationId xmlns:p14="http://schemas.microsoft.com/office/powerpoint/2010/main" val="1731095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pPr marL="0" indent="0">
              <a:buNone/>
            </a:pPr>
            <a:r>
              <a:rPr lang="en-US" dirty="0" smtClean="0"/>
              <a:t>To Jonathan P. Bona</a:t>
            </a:r>
          </a:p>
          <a:p>
            <a:pPr marL="0" indent="0">
              <a:buNone/>
            </a:pPr>
            <a:r>
              <a:rPr lang="en-US" dirty="0" smtClean="0"/>
              <a:t>For developing and implementing MGLAIR;</a:t>
            </a:r>
          </a:p>
          <a:p>
            <a:pPr marL="0" indent="0">
              <a:buNone/>
            </a:pPr>
            <a:r>
              <a:rPr lang="en-US" dirty="0" smtClean="0"/>
              <a:t>For help producing this tutorial.</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2</a:t>
            </a:fld>
            <a:endParaRPr lang="en-US"/>
          </a:p>
        </p:txBody>
      </p:sp>
    </p:spTree>
    <p:extLst>
      <p:ext uri="{BB962C8B-B14F-4D97-AF65-F5344CB8AC3E}">
        <p14:creationId xmlns:p14="http://schemas.microsoft.com/office/powerpoint/2010/main" val="2050044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Delivery Agent’s World</a:t>
            </a:r>
            <a:endParaRPr lang="en-US" dirty="0"/>
          </a:p>
        </p:txBody>
      </p:sp>
      <p:sp>
        <p:nvSpPr>
          <p:cNvPr id="3" name="Date Placeholder 2"/>
          <p:cNvSpPr>
            <a:spLocks noGrp="1"/>
          </p:cNvSpPr>
          <p:nvPr>
            <p:ph type="dt" sz="half" idx="10"/>
          </p:nvPr>
        </p:nvSpPr>
        <p:spPr/>
        <p:txBody>
          <a:bodyPr/>
          <a:lstStyle/>
          <a:p>
            <a:fld id="{B91EA79A-11D8-43DF-883B-0A2AAF2343BE}"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20</a:t>
            </a:fld>
            <a:endParaRPr lang="en-US"/>
          </a:p>
        </p:txBody>
      </p:sp>
      <p:sp>
        <p:nvSpPr>
          <p:cNvPr id="7" name="TextBox 6"/>
          <p:cNvSpPr txBox="1"/>
          <p:nvPr/>
        </p:nvSpPr>
        <p:spPr>
          <a:xfrm>
            <a:off x="685800" y="1596013"/>
            <a:ext cx="5181600" cy="2308324"/>
          </a:xfrm>
          <a:prstGeom prst="rect">
            <a:avLst/>
          </a:prstGeom>
          <a:noFill/>
        </p:spPr>
        <p:txBody>
          <a:bodyPr wrap="square" rtlCol="0">
            <a:spAutoFit/>
          </a:bodyPr>
          <a:lstStyle/>
          <a:p>
            <a:r>
              <a:rPr lang="en-US" dirty="0" smtClean="0"/>
              <a:t>One floor of a building</a:t>
            </a:r>
          </a:p>
          <a:p>
            <a:r>
              <a:rPr lang="en-US" dirty="0" smtClean="0"/>
              <a:t>4 corridors: North, South, East, West</a:t>
            </a:r>
          </a:p>
          <a:p>
            <a:r>
              <a:rPr lang="en-US" dirty="0" smtClean="0"/>
              <a:t>12 Rooms, numbered:</a:t>
            </a:r>
          </a:p>
          <a:p>
            <a:r>
              <a:rPr lang="en-US" dirty="0"/>
              <a:t>	</a:t>
            </a:r>
            <a:r>
              <a:rPr lang="en-US" dirty="0" smtClean="0"/>
              <a:t>1, 3, 5, 7, 9, 11, 13, 15,</a:t>
            </a:r>
          </a:p>
          <a:p>
            <a:r>
              <a:rPr lang="en-US" dirty="0"/>
              <a:t>	</a:t>
            </a:r>
            <a:r>
              <a:rPr lang="en-US" dirty="0" smtClean="0"/>
              <a:t>2, 4, 6, 8</a:t>
            </a:r>
          </a:p>
          <a:p>
            <a:r>
              <a:rPr lang="en-US" dirty="0" smtClean="0"/>
              <a:t>Packages in some rooms</a:t>
            </a:r>
          </a:p>
          <a:p>
            <a:r>
              <a:rPr lang="en-US" dirty="0" smtClean="0"/>
              <a:t>3 visually distinguishable building parts:</a:t>
            </a:r>
          </a:p>
          <a:p>
            <a:r>
              <a:rPr lang="en-US" dirty="0"/>
              <a:t>	</a:t>
            </a:r>
            <a:r>
              <a:rPr lang="en-US" dirty="0" smtClean="0"/>
              <a:t>room, corridor, wall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901" y="1249955"/>
            <a:ext cx="3429000" cy="5182688"/>
          </a:xfrm>
          <a:prstGeom prst="rect">
            <a:avLst/>
          </a:prstGeom>
        </p:spPr>
      </p:pic>
    </p:spTree>
    <p:extLst>
      <p:ext uri="{BB962C8B-B14F-4D97-AF65-F5344CB8AC3E}">
        <p14:creationId xmlns:p14="http://schemas.microsoft.com/office/powerpoint/2010/main" val="2938471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Delivery Agent’s Task</a:t>
            </a:r>
            <a:endParaRPr lang="en-US" dirty="0"/>
          </a:p>
        </p:txBody>
      </p:sp>
      <p:sp>
        <p:nvSpPr>
          <p:cNvPr id="3" name="Date Placeholder 2"/>
          <p:cNvSpPr>
            <a:spLocks noGrp="1"/>
          </p:cNvSpPr>
          <p:nvPr>
            <p:ph type="dt" sz="half" idx="10"/>
          </p:nvPr>
        </p:nvSpPr>
        <p:spPr/>
        <p:txBody>
          <a:bodyPr/>
          <a:lstStyle/>
          <a:p>
            <a:fld id="{B7BF5417-9FA1-4AC6-ABDA-B2F635357A6F}"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21</a:t>
            </a:fld>
            <a:endParaRPr lang="en-US"/>
          </a:p>
        </p:txBody>
      </p:sp>
      <p:sp>
        <p:nvSpPr>
          <p:cNvPr id="7" name="TextBox 6"/>
          <p:cNvSpPr txBox="1"/>
          <p:nvPr/>
        </p:nvSpPr>
        <p:spPr>
          <a:xfrm>
            <a:off x="685800" y="1596013"/>
            <a:ext cx="5181600" cy="1477328"/>
          </a:xfrm>
          <a:prstGeom prst="rect">
            <a:avLst/>
          </a:prstGeom>
          <a:noFill/>
        </p:spPr>
        <p:txBody>
          <a:bodyPr wrap="square" rtlCol="0">
            <a:spAutoFit/>
          </a:bodyPr>
          <a:lstStyle/>
          <a:p>
            <a:r>
              <a:rPr lang="en-US" dirty="0" smtClean="0"/>
              <a:t>Main Task:  Deliver a package</a:t>
            </a:r>
          </a:p>
          <a:p>
            <a:r>
              <a:rPr lang="en-US" dirty="0"/>
              <a:t>	</a:t>
            </a:r>
            <a:r>
              <a:rPr lang="en-US" dirty="0" smtClean="0"/>
              <a:t>	from one room</a:t>
            </a:r>
          </a:p>
          <a:p>
            <a:r>
              <a:rPr lang="en-US" dirty="0" smtClean="0"/>
              <a:t>		to another room</a:t>
            </a:r>
          </a:p>
          <a:p>
            <a:endParaRPr lang="en-US" dirty="0"/>
          </a:p>
          <a:p>
            <a:r>
              <a:rPr lang="en-US" dirty="0" smtClean="0"/>
              <a:t>Subtasks: Described below</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901" y="1249955"/>
            <a:ext cx="3429000" cy="5182688"/>
          </a:xfrm>
          <a:prstGeom prst="rect">
            <a:avLst/>
          </a:prstGeom>
        </p:spPr>
      </p:pic>
    </p:spTree>
    <p:extLst>
      <p:ext uri="{BB962C8B-B14F-4D97-AF65-F5344CB8AC3E}">
        <p14:creationId xmlns:p14="http://schemas.microsoft.com/office/powerpoint/2010/main" val="4232508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Individual Constants</a:t>
            </a:r>
            <a:endParaRPr lang="en-US" dirty="0"/>
          </a:p>
        </p:txBody>
      </p:sp>
      <p:sp>
        <p:nvSpPr>
          <p:cNvPr id="3" name="Date Placeholder 2"/>
          <p:cNvSpPr>
            <a:spLocks noGrp="1"/>
          </p:cNvSpPr>
          <p:nvPr>
            <p:ph type="dt" sz="half" idx="10"/>
          </p:nvPr>
        </p:nvSpPr>
        <p:spPr/>
        <p:txBody>
          <a:bodyPr/>
          <a:lstStyle/>
          <a:p>
            <a:fld id="{BA99CB8C-AD69-4458-96B3-C0D6EDA15739}"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22</a:t>
            </a:fld>
            <a:endParaRPr lang="en-US"/>
          </a:p>
        </p:txBody>
      </p:sp>
      <p:sp>
        <p:nvSpPr>
          <p:cNvPr id="8" name="TextBox 7"/>
          <p:cNvSpPr txBox="1"/>
          <p:nvPr/>
        </p:nvSpPr>
        <p:spPr>
          <a:xfrm>
            <a:off x="685800" y="1596013"/>
            <a:ext cx="5181600" cy="1754326"/>
          </a:xfrm>
          <a:prstGeom prst="rect">
            <a:avLst/>
          </a:prstGeom>
          <a:noFill/>
        </p:spPr>
        <p:txBody>
          <a:bodyPr wrap="square" rtlCol="0">
            <a:spAutoFit/>
          </a:bodyPr>
          <a:lstStyle/>
          <a:p>
            <a:r>
              <a:rPr lang="en-US" dirty="0" smtClean="0"/>
              <a:t>Directions: </a:t>
            </a:r>
            <a:r>
              <a:rPr lang="en-US" b="1" dirty="0" smtClean="0">
                <a:solidFill>
                  <a:schemeClr val="accent1"/>
                </a:solidFill>
                <a:latin typeface="Courier New" pitchFamily="49" charset="0"/>
                <a:cs typeface="Courier New" pitchFamily="49" charset="0"/>
              </a:rPr>
              <a:t>North</a:t>
            </a:r>
            <a:r>
              <a:rPr lang="en-US" dirty="0" smtClean="0"/>
              <a:t>, </a:t>
            </a:r>
            <a:r>
              <a:rPr lang="en-US" b="1" dirty="0">
                <a:solidFill>
                  <a:schemeClr val="accent1"/>
                </a:solidFill>
                <a:latin typeface="Courier New" pitchFamily="49" charset="0"/>
                <a:cs typeface="Courier New" pitchFamily="49" charset="0"/>
              </a:rPr>
              <a:t>South</a:t>
            </a:r>
            <a:r>
              <a:rPr lang="en-US" dirty="0" smtClean="0"/>
              <a:t>, </a:t>
            </a:r>
            <a:r>
              <a:rPr lang="en-US" b="1" dirty="0">
                <a:solidFill>
                  <a:schemeClr val="accent1"/>
                </a:solidFill>
                <a:latin typeface="Courier New" pitchFamily="49" charset="0"/>
                <a:cs typeface="Courier New" pitchFamily="49" charset="0"/>
              </a:rPr>
              <a:t>East</a:t>
            </a:r>
            <a:r>
              <a:rPr lang="en-US" dirty="0" smtClean="0"/>
              <a:t>, </a:t>
            </a:r>
            <a:r>
              <a:rPr lang="en-US" b="1" dirty="0">
                <a:solidFill>
                  <a:schemeClr val="accent1"/>
                </a:solidFill>
                <a:latin typeface="Courier New" pitchFamily="49" charset="0"/>
                <a:cs typeface="Courier New" pitchFamily="49" charset="0"/>
              </a:rPr>
              <a:t>West</a:t>
            </a:r>
          </a:p>
          <a:p>
            <a:r>
              <a:rPr lang="en-US" dirty="0" smtClean="0"/>
              <a:t>Room Numbers:</a:t>
            </a:r>
          </a:p>
          <a:p>
            <a:r>
              <a:rPr lang="en-US" dirty="0"/>
              <a:t>	</a:t>
            </a:r>
            <a:r>
              <a:rPr lang="en-US" b="1" dirty="0" smtClean="0">
                <a:solidFill>
                  <a:schemeClr val="accent1"/>
                </a:solidFill>
                <a:latin typeface="Courier New" pitchFamily="49" charset="0"/>
                <a:cs typeface="Courier New" pitchFamily="49" charset="0"/>
              </a:rPr>
              <a:t>1</a:t>
            </a:r>
            <a:r>
              <a:rPr lang="en-US" dirty="0" smtClean="0"/>
              <a:t>, </a:t>
            </a:r>
            <a:r>
              <a:rPr lang="en-US" b="1" dirty="0" smtClean="0">
                <a:solidFill>
                  <a:schemeClr val="accent1"/>
                </a:solidFill>
                <a:latin typeface="Courier New" pitchFamily="49" charset="0"/>
                <a:cs typeface="Courier New" pitchFamily="49" charset="0"/>
              </a:rPr>
              <a:t>3</a:t>
            </a:r>
            <a:r>
              <a:rPr lang="en-US" dirty="0" smtClean="0"/>
              <a:t>, </a:t>
            </a:r>
            <a:r>
              <a:rPr lang="en-US" b="1" dirty="0" smtClean="0">
                <a:solidFill>
                  <a:schemeClr val="accent1"/>
                </a:solidFill>
                <a:latin typeface="Courier New" pitchFamily="49" charset="0"/>
                <a:cs typeface="Courier New" pitchFamily="49" charset="0"/>
              </a:rPr>
              <a:t>5</a:t>
            </a:r>
            <a:r>
              <a:rPr lang="en-US" dirty="0" smtClean="0"/>
              <a:t>, </a:t>
            </a:r>
            <a:r>
              <a:rPr lang="en-US" b="1" dirty="0" smtClean="0">
                <a:solidFill>
                  <a:schemeClr val="accent1"/>
                </a:solidFill>
                <a:latin typeface="Courier New" pitchFamily="49" charset="0"/>
                <a:cs typeface="Courier New" pitchFamily="49" charset="0"/>
              </a:rPr>
              <a:t>7,</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9</a:t>
            </a:r>
            <a:r>
              <a:rPr lang="en-US" dirty="0" smtClean="0"/>
              <a:t>, </a:t>
            </a:r>
            <a:r>
              <a:rPr lang="en-US" b="1" dirty="0" smtClean="0">
                <a:solidFill>
                  <a:schemeClr val="accent1"/>
                </a:solidFill>
                <a:latin typeface="Courier New" pitchFamily="49" charset="0"/>
                <a:cs typeface="Courier New" pitchFamily="49" charset="0"/>
              </a:rPr>
              <a:t>11</a:t>
            </a:r>
            <a:r>
              <a:rPr lang="en-US" dirty="0" smtClean="0"/>
              <a:t>, </a:t>
            </a:r>
            <a:r>
              <a:rPr lang="en-US" b="1" dirty="0" smtClean="0">
                <a:solidFill>
                  <a:schemeClr val="accent1"/>
                </a:solidFill>
                <a:latin typeface="Courier New" pitchFamily="49" charset="0"/>
                <a:cs typeface="Courier New" pitchFamily="49" charset="0"/>
              </a:rPr>
              <a:t>13</a:t>
            </a:r>
            <a:r>
              <a:rPr lang="en-US" dirty="0" smtClean="0"/>
              <a:t>, </a:t>
            </a:r>
            <a:r>
              <a:rPr lang="en-US" b="1" dirty="0" smtClean="0">
                <a:solidFill>
                  <a:schemeClr val="accent1"/>
                </a:solidFill>
                <a:latin typeface="Courier New" pitchFamily="49" charset="0"/>
                <a:cs typeface="Courier New" pitchFamily="49" charset="0"/>
              </a:rPr>
              <a:t>15,</a:t>
            </a:r>
            <a:endParaRPr lang="en-US" b="1" dirty="0">
              <a:solidFill>
                <a:schemeClr val="accent1"/>
              </a:solidFill>
              <a:latin typeface="Courier New" pitchFamily="49" charset="0"/>
              <a:cs typeface="Courier New" pitchFamily="49" charset="0"/>
            </a:endParaRPr>
          </a:p>
          <a:p>
            <a:r>
              <a:rPr lang="en-US" dirty="0"/>
              <a:t>	</a:t>
            </a:r>
            <a:r>
              <a:rPr lang="en-US" b="1" dirty="0" smtClean="0">
                <a:solidFill>
                  <a:schemeClr val="accent1"/>
                </a:solidFill>
                <a:latin typeface="Courier New" pitchFamily="49" charset="0"/>
                <a:cs typeface="Courier New" pitchFamily="49" charset="0"/>
              </a:rPr>
              <a:t>2</a:t>
            </a:r>
            <a:r>
              <a:rPr lang="en-US" dirty="0" smtClean="0"/>
              <a:t>, </a:t>
            </a:r>
            <a:r>
              <a:rPr lang="en-US" b="1" dirty="0" smtClean="0">
                <a:solidFill>
                  <a:schemeClr val="accent1"/>
                </a:solidFill>
                <a:latin typeface="Courier New" pitchFamily="49" charset="0"/>
                <a:cs typeface="Courier New" pitchFamily="49" charset="0"/>
              </a:rPr>
              <a:t>4</a:t>
            </a:r>
            <a:r>
              <a:rPr lang="en-US" dirty="0" smtClean="0"/>
              <a:t>, </a:t>
            </a:r>
            <a:r>
              <a:rPr lang="en-US" b="1" dirty="0" smtClean="0">
                <a:solidFill>
                  <a:schemeClr val="accent1"/>
                </a:solidFill>
                <a:latin typeface="Courier New" pitchFamily="49" charset="0"/>
                <a:cs typeface="Courier New" pitchFamily="49" charset="0"/>
              </a:rPr>
              <a:t>6</a:t>
            </a:r>
            <a:r>
              <a:rPr lang="en-US" dirty="0" smtClean="0"/>
              <a:t>, </a:t>
            </a:r>
            <a:r>
              <a:rPr lang="en-US" b="1" dirty="0" smtClean="0">
                <a:solidFill>
                  <a:schemeClr val="accent1"/>
                </a:solidFill>
                <a:latin typeface="Courier New" pitchFamily="49" charset="0"/>
                <a:cs typeface="Courier New" pitchFamily="49" charset="0"/>
              </a:rPr>
              <a:t>8</a:t>
            </a:r>
            <a:endParaRPr lang="en-US" b="1" dirty="0">
              <a:solidFill>
                <a:schemeClr val="accent1"/>
              </a:solidFill>
              <a:latin typeface="Courier New" pitchFamily="49" charset="0"/>
              <a:cs typeface="Courier New" pitchFamily="49" charset="0"/>
            </a:endParaRPr>
          </a:p>
          <a:p>
            <a:r>
              <a:rPr lang="en-US" dirty="0" smtClean="0"/>
              <a:t>Building Parts:</a:t>
            </a:r>
          </a:p>
          <a:p>
            <a:r>
              <a:rPr lang="en-US" dirty="0"/>
              <a:t>	</a:t>
            </a:r>
            <a:r>
              <a:rPr lang="en-US" b="1" dirty="0">
                <a:solidFill>
                  <a:schemeClr val="accent1"/>
                </a:solidFill>
                <a:latin typeface="Courier New" pitchFamily="49" charset="0"/>
                <a:cs typeface="Courier New" pitchFamily="49" charset="0"/>
              </a:rPr>
              <a:t>room</a:t>
            </a:r>
            <a:r>
              <a:rPr lang="en-US" dirty="0" smtClean="0"/>
              <a:t>, </a:t>
            </a:r>
            <a:r>
              <a:rPr lang="en-US" b="1" dirty="0">
                <a:solidFill>
                  <a:schemeClr val="accent1"/>
                </a:solidFill>
                <a:latin typeface="Courier New" pitchFamily="49" charset="0"/>
                <a:cs typeface="Courier New" pitchFamily="49" charset="0"/>
              </a:rPr>
              <a:t>corridor</a:t>
            </a:r>
            <a:r>
              <a:rPr lang="en-US" dirty="0" smtClean="0"/>
              <a:t>, </a:t>
            </a:r>
            <a:r>
              <a:rPr lang="en-US" b="1" dirty="0">
                <a:solidFill>
                  <a:schemeClr val="accent1"/>
                </a:solidFill>
                <a:latin typeface="Courier New" pitchFamily="49" charset="0"/>
                <a:cs typeface="Courier New" pitchFamily="49" charset="0"/>
              </a:rPr>
              <a:t>wall</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901" y="1249955"/>
            <a:ext cx="3429000" cy="5182688"/>
          </a:xfrm>
          <a:prstGeom prst="rect">
            <a:avLst/>
          </a:prstGeom>
        </p:spPr>
      </p:pic>
    </p:spTree>
    <p:extLst>
      <p:ext uri="{BB962C8B-B14F-4D97-AF65-F5344CB8AC3E}">
        <p14:creationId xmlns:p14="http://schemas.microsoft.com/office/powerpoint/2010/main" val="1496303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901" y="1065712"/>
            <a:ext cx="3429000" cy="5182688"/>
          </a:xfrm>
          <a:prstGeom prst="rect">
            <a:avLst/>
          </a:prstGeom>
        </p:spPr>
      </p:pic>
      <p:sp>
        <p:nvSpPr>
          <p:cNvPr id="2" name="Title 1"/>
          <p:cNvSpPr>
            <a:spLocks noGrp="1"/>
          </p:cNvSpPr>
          <p:nvPr>
            <p:ph type="title"/>
          </p:nvPr>
        </p:nvSpPr>
        <p:spPr/>
        <p:txBody>
          <a:bodyPr/>
          <a:lstStyle/>
          <a:p>
            <a:r>
              <a:rPr lang="en-US" dirty="0" smtClean="0"/>
              <a:t>Example Functions, Predicate</a:t>
            </a:r>
            <a:endParaRPr lang="en-US" dirty="0"/>
          </a:p>
        </p:txBody>
      </p:sp>
      <p:sp>
        <p:nvSpPr>
          <p:cNvPr id="3" name="Date Placeholder 2"/>
          <p:cNvSpPr>
            <a:spLocks noGrp="1"/>
          </p:cNvSpPr>
          <p:nvPr>
            <p:ph type="dt" sz="half" idx="10"/>
          </p:nvPr>
        </p:nvSpPr>
        <p:spPr/>
        <p:txBody>
          <a:bodyPr/>
          <a:lstStyle/>
          <a:p>
            <a:fld id="{B55FC386-7146-4800-907E-4DD5C8FFC5F9}"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23</a:t>
            </a:fld>
            <a:endParaRPr lang="en-US"/>
          </a:p>
        </p:txBody>
      </p:sp>
      <p:sp>
        <p:nvSpPr>
          <p:cNvPr id="9" name="TextBox 8"/>
          <p:cNvSpPr txBox="1"/>
          <p:nvPr/>
        </p:nvSpPr>
        <p:spPr>
          <a:xfrm>
            <a:off x="457200" y="2286000"/>
            <a:ext cx="8001000" cy="4247317"/>
          </a:xfrm>
          <a:prstGeom prst="rect">
            <a:avLst/>
          </a:prstGeom>
          <a:noFill/>
        </p:spPr>
        <p:txBody>
          <a:bodyPr wrap="square" rtlCol="0">
            <a:spAutoFit/>
          </a:bodyPr>
          <a:lstStyle/>
          <a:p>
            <a:r>
              <a:rPr lang="en-US" dirty="0" smtClean="0"/>
              <a:t>Functions:</a:t>
            </a:r>
          </a:p>
          <a:p>
            <a:r>
              <a:rPr lang="en-US" dirty="0"/>
              <a:t> </a:t>
            </a:r>
            <a:r>
              <a:rPr lang="en-US" dirty="0" smtClean="0"/>
              <a:t>  </a:t>
            </a:r>
            <a:r>
              <a:rPr lang="en-US" b="1" dirty="0" smtClean="0">
                <a:solidFill>
                  <a:schemeClr val="accent1"/>
                </a:solidFill>
                <a:latin typeface="Courier New" pitchFamily="49" charset="0"/>
                <a:cs typeface="Courier New" pitchFamily="49" charset="0"/>
              </a:rPr>
              <a:t>c(</a:t>
            </a:r>
            <a:r>
              <a:rPr lang="en-US" b="1" i="1" dirty="0" smtClean="0">
                <a:solidFill>
                  <a:schemeClr val="accent1"/>
                </a:solidFill>
                <a:latin typeface="Courier New" pitchFamily="49" charset="0"/>
                <a:cs typeface="Courier New" pitchFamily="49" charset="0"/>
              </a:rPr>
              <a:t>d</a:t>
            </a:r>
            <a:r>
              <a:rPr lang="en-US" b="1" dirty="0" smtClean="0">
                <a:solidFill>
                  <a:schemeClr val="accent1"/>
                </a:solidFill>
                <a:latin typeface="Courier New" pitchFamily="49" charset="0"/>
                <a:cs typeface="Courier New" pitchFamily="49" charset="0"/>
              </a:rPr>
              <a:t>)</a:t>
            </a:r>
            <a:r>
              <a:rPr lang="en-US" dirty="0" smtClean="0"/>
              <a:t>: The corridor on the </a:t>
            </a:r>
            <a:r>
              <a:rPr lang="en-US" b="1" i="1" dirty="0">
                <a:solidFill>
                  <a:schemeClr val="accent1"/>
                </a:solidFill>
                <a:latin typeface="Courier New" pitchFamily="49" charset="0"/>
                <a:cs typeface="Courier New" pitchFamily="49" charset="0"/>
              </a:rPr>
              <a:t>d</a:t>
            </a:r>
            <a:r>
              <a:rPr lang="en-US" dirty="0" smtClean="0"/>
              <a:t> side</a:t>
            </a:r>
          </a:p>
          <a:p>
            <a:r>
              <a:rPr lang="en-US" dirty="0" smtClean="0"/>
              <a:t>              E.g.: </a:t>
            </a:r>
            <a:r>
              <a:rPr lang="en-US" b="1" dirty="0" smtClean="0">
                <a:solidFill>
                  <a:schemeClr val="accent1"/>
                </a:solidFill>
                <a:latin typeface="Courier New" pitchFamily="49" charset="0"/>
                <a:cs typeface="Courier New" pitchFamily="49" charset="0"/>
              </a:rPr>
              <a:t>c(North)</a:t>
            </a:r>
          </a:p>
          <a:p>
            <a:endParaRPr lang="en-US" dirty="0" smtClean="0"/>
          </a:p>
          <a:p>
            <a:r>
              <a:rPr lang="en-US" dirty="0" smtClean="0"/>
              <a:t>   </a:t>
            </a:r>
            <a:r>
              <a:rPr lang="en-US" b="1" dirty="0" smtClean="0">
                <a:solidFill>
                  <a:schemeClr val="accent1"/>
                </a:solidFill>
                <a:latin typeface="Courier New" pitchFamily="49" charset="0"/>
                <a:cs typeface="Courier New" pitchFamily="49" charset="0"/>
              </a:rPr>
              <a:t>room(</a:t>
            </a:r>
            <a:r>
              <a:rPr lang="en-US" b="1" i="1" dirty="0" smtClean="0">
                <a:solidFill>
                  <a:schemeClr val="accent1"/>
                </a:solidFill>
                <a:latin typeface="Courier New" pitchFamily="49" charset="0"/>
                <a:cs typeface="Courier New" pitchFamily="49" charset="0"/>
              </a:rPr>
              <a:t>r</a:t>
            </a:r>
            <a:r>
              <a:rPr lang="en-US" dirty="0" smtClean="0"/>
              <a:t>) : The room numbered </a:t>
            </a:r>
            <a:r>
              <a:rPr lang="en-US" b="1" i="1" dirty="0">
                <a:solidFill>
                  <a:schemeClr val="accent1"/>
                </a:solidFill>
                <a:latin typeface="Courier New" pitchFamily="49" charset="0"/>
                <a:cs typeface="Courier New" pitchFamily="49" charset="0"/>
              </a:rPr>
              <a:t>r</a:t>
            </a:r>
          </a:p>
          <a:p>
            <a:r>
              <a:rPr lang="en-US" dirty="0" smtClean="0"/>
              <a:t>                     E.g.: </a:t>
            </a:r>
            <a:r>
              <a:rPr lang="en-US" b="1" dirty="0" smtClean="0">
                <a:solidFill>
                  <a:schemeClr val="accent1"/>
                </a:solidFill>
                <a:latin typeface="Courier New" pitchFamily="49" charset="0"/>
                <a:cs typeface="Courier New" pitchFamily="49" charset="0"/>
              </a:rPr>
              <a:t>room(1)</a:t>
            </a:r>
            <a:endParaRPr lang="en-US" b="1" dirty="0">
              <a:solidFill>
                <a:schemeClr val="accent1"/>
              </a:solidFill>
              <a:latin typeface="Courier New" pitchFamily="49" charset="0"/>
              <a:cs typeface="Courier New" pitchFamily="49" charset="0"/>
            </a:endParaRPr>
          </a:p>
          <a:p>
            <a:endParaRPr lang="en-US" dirty="0" smtClean="0"/>
          </a:p>
          <a:p>
            <a:endParaRPr lang="en-US" dirty="0" smtClean="0"/>
          </a:p>
          <a:p>
            <a:endParaRPr lang="en-US" dirty="0"/>
          </a:p>
          <a:p>
            <a:endParaRPr lang="en-US" dirty="0"/>
          </a:p>
          <a:p>
            <a:r>
              <a:rPr lang="en-US" dirty="0" smtClean="0"/>
              <a:t>Predicate:</a:t>
            </a:r>
          </a:p>
          <a:p>
            <a:r>
              <a:rPr lang="en-US" dirty="0"/>
              <a:t> </a:t>
            </a:r>
            <a:r>
              <a:rPr lang="en-US" dirty="0" smtClean="0"/>
              <a:t>  </a:t>
            </a:r>
            <a:r>
              <a:rPr lang="en-US" b="1" dirty="0" err="1" smtClean="0">
                <a:solidFill>
                  <a:schemeClr val="accent1"/>
                </a:solidFill>
                <a:latin typeface="Courier New" pitchFamily="49" charset="0"/>
                <a:cs typeface="Courier New" pitchFamily="49" charset="0"/>
              </a:rPr>
              <a:t>OnCorridor</a:t>
            </a:r>
            <a:r>
              <a:rPr lang="en-US" b="1" dirty="0" smtClean="0">
                <a:solidFill>
                  <a:schemeClr val="accent1"/>
                </a:solidFill>
                <a:latin typeface="Courier New" pitchFamily="49" charset="0"/>
                <a:cs typeface="Courier New" pitchFamily="49" charset="0"/>
              </a:rPr>
              <a:t>(</a:t>
            </a:r>
            <a:r>
              <a:rPr lang="en-US" b="1" i="1" dirty="0" smtClean="0">
                <a:solidFill>
                  <a:schemeClr val="accent1"/>
                </a:solidFill>
                <a:latin typeface="Courier New" pitchFamily="49" charset="0"/>
                <a:cs typeface="Courier New" pitchFamily="49" charset="0"/>
              </a:rPr>
              <a:t>r</a:t>
            </a:r>
            <a:r>
              <a:rPr lang="en-US" b="1" dirty="0">
                <a:solidFill>
                  <a:schemeClr val="accent1"/>
                </a:solidFill>
                <a:latin typeface="Courier New" pitchFamily="49" charset="0"/>
                <a:cs typeface="Courier New" pitchFamily="49" charset="0"/>
              </a:rPr>
              <a:t>, </a:t>
            </a:r>
            <a:r>
              <a:rPr lang="en-US" b="1" i="1" dirty="0" smtClean="0">
                <a:solidFill>
                  <a:schemeClr val="accent1"/>
                </a:solidFill>
                <a:latin typeface="Courier New" pitchFamily="49" charset="0"/>
                <a:cs typeface="Courier New" pitchFamily="49" charset="0"/>
              </a:rPr>
              <a:t>c</a:t>
            </a:r>
            <a:r>
              <a:rPr lang="en-US" b="1" dirty="0" smtClean="0">
                <a:solidFill>
                  <a:schemeClr val="accent1"/>
                </a:solidFill>
                <a:latin typeface="Courier New" pitchFamily="49" charset="0"/>
                <a:cs typeface="Courier New" pitchFamily="49" charset="0"/>
              </a:rPr>
              <a:t>)</a:t>
            </a:r>
            <a:endParaRPr lang="en-US" dirty="0"/>
          </a:p>
          <a:p>
            <a:r>
              <a:rPr lang="en-US" dirty="0" smtClean="0"/>
              <a:t>      The proposition that room </a:t>
            </a:r>
            <a:r>
              <a:rPr lang="en-US" b="1" i="1" dirty="0">
                <a:solidFill>
                  <a:schemeClr val="accent1"/>
                </a:solidFill>
                <a:latin typeface="Courier New" pitchFamily="49" charset="0"/>
                <a:cs typeface="Courier New" pitchFamily="49" charset="0"/>
              </a:rPr>
              <a:t>r</a:t>
            </a:r>
            <a:r>
              <a:rPr lang="en-US" dirty="0" smtClean="0"/>
              <a:t> faces corridor </a:t>
            </a:r>
            <a:r>
              <a:rPr lang="en-US" b="1" i="1" dirty="0">
                <a:solidFill>
                  <a:schemeClr val="accent1"/>
                </a:solidFill>
                <a:latin typeface="Courier New" pitchFamily="49" charset="0"/>
                <a:cs typeface="Courier New" pitchFamily="49" charset="0"/>
              </a:rPr>
              <a:t>c</a:t>
            </a:r>
            <a:r>
              <a:rPr lang="en-US" dirty="0" smtClean="0"/>
              <a:t>.</a:t>
            </a:r>
          </a:p>
          <a:p>
            <a:r>
              <a:rPr lang="en-US" dirty="0" smtClean="0"/>
              <a:t>      E.g.: </a:t>
            </a:r>
            <a:r>
              <a:rPr lang="en-US" b="1" dirty="0" err="1" smtClean="0">
                <a:solidFill>
                  <a:schemeClr val="accent1"/>
                </a:solidFill>
                <a:latin typeface="Courier New" pitchFamily="49" charset="0"/>
                <a:cs typeface="Courier New" pitchFamily="49" charset="0"/>
              </a:rPr>
              <a:t>OnCorridor</a:t>
            </a:r>
            <a:r>
              <a:rPr lang="en-US" b="1" dirty="0" smtClean="0">
                <a:solidFill>
                  <a:schemeClr val="accent1"/>
                </a:solidFill>
                <a:latin typeface="Courier New" pitchFamily="49" charset="0"/>
                <a:cs typeface="Courier New" pitchFamily="49" charset="0"/>
              </a:rPr>
              <a:t>(room(1), </a:t>
            </a:r>
            <a:r>
              <a:rPr lang="en-US" b="1" dirty="0">
                <a:solidFill>
                  <a:schemeClr val="accent1"/>
                </a:solidFill>
                <a:latin typeface="Courier New" pitchFamily="49" charset="0"/>
                <a:cs typeface="Courier New" pitchFamily="49" charset="0"/>
              </a:rPr>
              <a:t>c(North))</a:t>
            </a:r>
          </a:p>
          <a:p>
            <a:endParaRPr lang="en-US" b="1" dirty="0">
              <a:solidFill>
                <a:schemeClr val="accent1"/>
              </a:solidFill>
              <a:latin typeface="Courier New" pitchFamily="49" charset="0"/>
              <a:cs typeface="Courier New" pitchFamily="49" charset="0"/>
            </a:endParaRPr>
          </a:p>
        </p:txBody>
      </p:sp>
    </p:spTree>
    <p:extLst>
      <p:ext uri="{BB962C8B-B14F-4D97-AF65-F5344CB8AC3E}">
        <p14:creationId xmlns:p14="http://schemas.microsoft.com/office/powerpoint/2010/main" val="719016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647444"/>
            <a:ext cx="4928616" cy="3838956"/>
          </a:xfrm>
          <a:prstGeom prst="rect">
            <a:avLst/>
          </a:prstGeom>
        </p:spPr>
      </p:pic>
      <p:sp>
        <p:nvSpPr>
          <p:cNvPr id="2" name="Title 1"/>
          <p:cNvSpPr>
            <a:spLocks noGrp="1"/>
          </p:cNvSpPr>
          <p:nvPr>
            <p:ph type="title"/>
          </p:nvPr>
        </p:nvSpPr>
        <p:spPr/>
        <p:txBody>
          <a:bodyPr>
            <a:normAutofit fontScale="90000"/>
          </a:bodyPr>
          <a:lstStyle/>
          <a:p>
            <a:r>
              <a:rPr lang="en-US" dirty="0" smtClean="0"/>
              <a:t>SNePS 2.8 Mode 1 (Default)</a:t>
            </a:r>
            <a:br>
              <a:rPr lang="en-US" dirty="0" smtClean="0"/>
            </a:br>
            <a:r>
              <a:rPr lang="en-US" dirty="0" smtClean="0"/>
              <a:t>Logical Forms, Frames, &amp; Graphs</a:t>
            </a:r>
            <a:endParaRPr lang="en-US" dirty="0"/>
          </a:p>
        </p:txBody>
      </p:sp>
      <p:sp>
        <p:nvSpPr>
          <p:cNvPr id="3" name="Date Placeholder 2"/>
          <p:cNvSpPr>
            <a:spLocks noGrp="1"/>
          </p:cNvSpPr>
          <p:nvPr>
            <p:ph type="dt" sz="half" idx="10"/>
          </p:nvPr>
        </p:nvSpPr>
        <p:spPr/>
        <p:txBody>
          <a:bodyPr/>
          <a:lstStyle/>
          <a:p>
            <a:fld id="{89FDA240-EE64-4A85-84FF-5B041D7B52F6}"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24</a:t>
            </a:fld>
            <a:endParaRPr lang="en-US"/>
          </a:p>
        </p:txBody>
      </p:sp>
      <p:sp>
        <p:nvSpPr>
          <p:cNvPr id="8" name="TextBox 7"/>
          <p:cNvSpPr txBox="1"/>
          <p:nvPr/>
        </p:nvSpPr>
        <p:spPr>
          <a:xfrm>
            <a:off x="457200" y="4648200"/>
            <a:ext cx="5698996" cy="1200329"/>
          </a:xfrm>
          <a:prstGeom prst="rect">
            <a:avLst/>
          </a:prstGeom>
          <a:solidFill>
            <a:schemeClr val="bg1"/>
          </a:solidFill>
        </p:spPr>
        <p:txBody>
          <a:bodyPr wrap="none" rtlCol="0">
            <a:spAutoFit/>
          </a:bodyPr>
          <a:lstStyle/>
          <a:p>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OnCorridor</a:t>
            </a:r>
            <a:r>
              <a:rPr lang="en-US" b="1" dirty="0" smtClean="0">
                <a:solidFill>
                  <a:schemeClr val="accent1"/>
                </a:solidFill>
                <a:latin typeface="Courier New" pitchFamily="49" charset="0"/>
                <a:cs typeface="Courier New" pitchFamily="49" charset="0"/>
              </a:rPr>
              <a:t>(room(1</a:t>
            </a:r>
            <a:r>
              <a:rPr lang="en-US" b="1" dirty="0">
                <a:solidFill>
                  <a:schemeClr val="accent1"/>
                </a:solidFill>
                <a:latin typeface="Courier New" pitchFamily="49" charset="0"/>
                <a:cs typeface="Courier New" pitchFamily="49" charset="0"/>
              </a:rPr>
              <a:t>), c(North</a:t>
            </a:r>
            <a:r>
              <a:rPr lang="en-US" b="1" dirty="0" smtClean="0">
                <a:solidFill>
                  <a:schemeClr val="accent1"/>
                </a:solidFill>
                <a:latin typeface="Courier New" pitchFamily="49" charset="0"/>
                <a:cs typeface="Courier New" pitchFamily="49" charset="0"/>
              </a:rPr>
              <a:t>)).</a:t>
            </a:r>
          </a:p>
          <a:p>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wff3!:  </a:t>
            </a:r>
            <a:r>
              <a:rPr lang="en-US" b="1" dirty="0" err="1" smtClean="0">
                <a:solidFill>
                  <a:schemeClr val="accent1"/>
                </a:solidFill>
                <a:latin typeface="Courier New" pitchFamily="49" charset="0"/>
                <a:cs typeface="Courier New" pitchFamily="49" charset="0"/>
              </a:rPr>
              <a:t>OnCorridor</a:t>
            </a:r>
            <a:r>
              <a:rPr lang="en-US" b="1" dirty="0" smtClean="0">
                <a:solidFill>
                  <a:schemeClr val="accent1"/>
                </a:solidFill>
                <a:latin typeface="Courier New" pitchFamily="49" charset="0"/>
                <a:cs typeface="Courier New" pitchFamily="49" charset="0"/>
              </a:rPr>
              <a:t>(room(1</a:t>
            </a:r>
            <a:r>
              <a:rPr lang="en-US" b="1" dirty="0">
                <a:solidFill>
                  <a:schemeClr val="accent1"/>
                </a:solidFill>
                <a:latin typeface="Courier New" pitchFamily="49" charset="0"/>
                <a:cs typeface="Courier New" pitchFamily="49" charset="0"/>
              </a:rPr>
              <a:t>),c(North)) </a:t>
            </a:r>
            <a:endParaRPr lang="en-US" b="1" dirty="0" smtClean="0">
              <a:solidFill>
                <a:schemeClr val="accent1"/>
              </a:solidFill>
              <a:latin typeface="Courier New" pitchFamily="49" charset="0"/>
              <a:cs typeface="Courier New" pitchFamily="49" charset="0"/>
            </a:endParaRPr>
          </a:p>
          <a:p>
            <a:endParaRPr lang="en-US" b="1" dirty="0" smtClean="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show wff3</a:t>
            </a:r>
          </a:p>
        </p:txBody>
      </p:sp>
    </p:spTree>
    <p:extLst>
      <p:ext uri="{BB962C8B-B14F-4D97-AF65-F5344CB8AC3E}">
        <p14:creationId xmlns:p14="http://schemas.microsoft.com/office/powerpoint/2010/main" val="1502545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74119"/>
            <a:ext cx="4543530" cy="3531281"/>
          </a:xfrm>
          <a:prstGeom prst="rect">
            <a:avLst/>
          </a:prstGeom>
        </p:spPr>
      </p:pic>
      <p:sp>
        <p:nvSpPr>
          <p:cNvPr id="2" name="Title 1"/>
          <p:cNvSpPr>
            <a:spLocks noGrp="1"/>
          </p:cNvSpPr>
          <p:nvPr>
            <p:ph type="title"/>
          </p:nvPr>
        </p:nvSpPr>
        <p:spPr/>
        <p:txBody>
          <a:bodyPr>
            <a:normAutofit fontScale="90000"/>
          </a:bodyPr>
          <a:lstStyle/>
          <a:p>
            <a:r>
              <a:rPr lang="en-US" dirty="0" smtClean="0"/>
              <a:t>SNePS 2.8 Mode 2</a:t>
            </a:r>
            <a:br>
              <a:rPr lang="en-US" dirty="0" smtClean="0"/>
            </a:br>
            <a:r>
              <a:rPr lang="en-US" dirty="0" smtClean="0"/>
              <a:t>Logical Forms, Frames, &amp; Graphs</a:t>
            </a:r>
            <a:endParaRPr lang="en-US" dirty="0"/>
          </a:p>
        </p:txBody>
      </p:sp>
      <p:sp>
        <p:nvSpPr>
          <p:cNvPr id="3" name="Date Placeholder 2"/>
          <p:cNvSpPr>
            <a:spLocks noGrp="1"/>
          </p:cNvSpPr>
          <p:nvPr>
            <p:ph type="dt" sz="half" idx="10"/>
          </p:nvPr>
        </p:nvSpPr>
        <p:spPr/>
        <p:txBody>
          <a:bodyPr/>
          <a:lstStyle/>
          <a:p>
            <a:fld id="{BD247465-B0B5-4300-B742-C8EDC5EF5519}"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25</a:t>
            </a:fld>
            <a:endParaRPr lang="en-US"/>
          </a:p>
        </p:txBody>
      </p:sp>
      <p:sp>
        <p:nvSpPr>
          <p:cNvPr id="8" name="TextBox 7"/>
          <p:cNvSpPr txBox="1"/>
          <p:nvPr/>
        </p:nvSpPr>
        <p:spPr>
          <a:xfrm>
            <a:off x="457200" y="4277377"/>
            <a:ext cx="5698996" cy="2031325"/>
          </a:xfrm>
          <a:prstGeom prst="rect">
            <a:avLst/>
          </a:prstGeom>
          <a:noFill/>
        </p:spPr>
        <p:txBody>
          <a:bodyPr wrap="none" rtlCol="0">
            <a:spAutoFit/>
          </a:bodyPr>
          <a:lstStyle/>
          <a:p>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set-mode-2</a:t>
            </a:r>
          </a:p>
          <a:p>
            <a:r>
              <a:rPr lang="en-US" b="1" dirty="0" smtClean="0">
                <a:solidFill>
                  <a:schemeClr val="accent1"/>
                </a:solidFill>
                <a:latin typeface="Courier New" pitchFamily="49" charset="0"/>
                <a:cs typeface="Courier New" pitchFamily="49" charset="0"/>
              </a:rPr>
              <a:t>Net reset</a:t>
            </a:r>
          </a:p>
          <a:p>
            <a:endParaRPr lang="en-US" b="1" dirty="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OnCorridor</a:t>
            </a:r>
            <a:r>
              <a:rPr lang="en-US" b="1" dirty="0" smtClean="0">
                <a:solidFill>
                  <a:schemeClr val="accent1"/>
                </a:solidFill>
                <a:latin typeface="Courier New" pitchFamily="49" charset="0"/>
                <a:cs typeface="Courier New" pitchFamily="49" charset="0"/>
              </a:rPr>
              <a:t>(room(1</a:t>
            </a:r>
            <a:r>
              <a:rPr lang="en-US" b="1" dirty="0">
                <a:solidFill>
                  <a:schemeClr val="accent1"/>
                </a:solidFill>
                <a:latin typeface="Courier New" pitchFamily="49" charset="0"/>
                <a:cs typeface="Courier New" pitchFamily="49" charset="0"/>
              </a:rPr>
              <a:t>), c(North</a:t>
            </a:r>
            <a:r>
              <a:rPr lang="en-US" b="1" dirty="0" smtClean="0">
                <a:solidFill>
                  <a:schemeClr val="accent1"/>
                </a:solidFill>
                <a:latin typeface="Courier New" pitchFamily="49" charset="0"/>
                <a:cs typeface="Courier New" pitchFamily="49" charset="0"/>
              </a:rPr>
              <a:t>)).</a:t>
            </a:r>
          </a:p>
          <a:p>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wff3!:  </a:t>
            </a:r>
            <a:r>
              <a:rPr lang="en-US" b="1" dirty="0" err="1" smtClean="0">
                <a:solidFill>
                  <a:schemeClr val="accent1"/>
                </a:solidFill>
                <a:latin typeface="Courier New" pitchFamily="49" charset="0"/>
                <a:cs typeface="Courier New" pitchFamily="49" charset="0"/>
              </a:rPr>
              <a:t>OnCorridor</a:t>
            </a:r>
            <a:r>
              <a:rPr lang="en-US" b="1" dirty="0" smtClean="0">
                <a:solidFill>
                  <a:schemeClr val="accent1"/>
                </a:solidFill>
                <a:latin typeface="Courier New" pitchFamily="49" charset="0"/>
                <a:cs typeface="Courier New" pitchFamily="49" charset="0"/>
              </a:rPr>
              <a:t>(room(1</a:t>
            </a:r>
            <a:r>
              <a:rPr lang="en-US" b="1" dirty="0">
                <a:solidFill>
                  <a:schemeClr val="accent1"/>
                </a:solidFill>
                <a:latin typeface="Courier New" pitchFamily="49" charset="0"/>
                <a:cs typeface="Courier New" pitchFamily="49" charset="0"/>
              </a:rPr>
              <a:t>),c(North)) </a:t>
            </a:r>
            <a:endParaRPr lang="en-US" b="1" dirty="0" smtClean="0">
              <a:solidFill>
                <a:schemeClr val="accent1"/>
              </a:solidFill>
              <a:latin typeface="Courier New" pitchFamily="49" charset="0"/>
              <a:cs typeface="Courier New" pitchFamily="49" charset="0"/>
            </a:endParaRPr>
          </a:p>
          <a:p>
            <a:endParaRPr lang="en-US" b="1" dirty="0" smtClean="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show wff3</a:t>
            </a:r>
          </a:p>
        </p:txBody>
      </p:sp>
    </p:spTree>
    <p:extLst>
      <p:ext uri="{BB962C8B-B14F-4D97-AF65-F5344CB8AC3E}">
        <p14:creationId xmlns:p14="http://schemas.microsoft.com/office/powerpoint/2010/main" val="3860646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525" y="1524000"/>
            <a:ext cx="4105275" cy="3179849"/>
          </a:xfrm>
          <a:prstGeom prst="rect">
            <a:avLst/>
          </a:prstGeom>
        </p:spPr>
      </p:pic>
      <p:sp>
        <p:nvSpPr>
          <p:cNvPr id="2" name="Title 1"/>
          <p:cNvSpPr>
            <a:spLocks noGrp="1"/>
          </p:cNvSpPr>
          <p:nvPr>
            <p:ph type="title"/>
          </p:nvPr>
        </p:nvSpPr>
        <p:spPr/>
        <p:txBody>
          <a:bodyPr>
            <a:normAutofit fontScale="90000"/>
          </a:bodyPr>
          <a:lstStyle/>
          <a:p>
            <a:r>
              <a:rPr lang="en-US" dirty="0" smtClean="0"/>
              <a:t>SNePS 2.8 Mode 3 (Required for Agents)</a:t>
            </a:r>
            <a:br>
              <a:rPr lang="en-US" dirty="0" smtClean="0"/>
            </a:br>
            <a:r>
              <a:rPr lang="en-US" dirty="0" smtClean="0"/>
              <a:t>Logical Forms, Frames, &amp; Graphs</a:t>
            </a:r>
            <a:endParaRPr lang="en-US" dirty="0"/>
          </a:p>
        </p:txBody>
      </p:sp>
      <p:sp>
        <p:nvSpPr>
          <p:cNvPr id="3" name="Date Placeholder 2"/>
          <p:cNvSpPr>
            <a:spLocks noGrp="1"/>
          </p:cNvSpPr>
          <p:nvPr>
            <p:ph type="dt" sz="half" idx="10"/>
          </p:nvPr>
        </p:nvSpPr>
        <p:spPr/>
        <p:txBody>
          <a:bodyPr/>
          <a:lstStyle/>
          <a:p>
            <a:fld id="{D0608457-A3C3-4506-B15D-2B381FC2AB3A}"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26</a:t>
            </a:fld>
            <a:endParaRPr lang="en-US"/>
          </a:p>
        </p:txBody>
      </p:sp>
      <p:sp>
        <p:nvSpPr>
          <p:cNvPr id="8" name="TextBox 7"/>
          <p:cNvSpPr txBox="1"/>
          <p:nvPr/>
        </p:nvSpPr>
        <p:spPr>
          <a:xfrm>
            <a:off x="228600" y="1524000"/>
            <a:ext cx="6664004" cy="5078313"/>
          </a:xfrm>
          <a:prstGeom prst="rect">
            <a:avLst/>
          </a:prstGeom>
          <a:noFill/>
        </p:spPr>
        <p:txBody>
          <a:bodyPr wrap="none" rtlCol="0">
            <a:spAutoFit/>
          </a:bodyPr>
          <a:lstStyle/>
          <a:p>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set-mode-3</a:t>
            </a:r>
          </a:p>
          <a:p>
            <a:r>
              <a:rPr lang="en-US" b="1" dirty="0" smtClean="0">
                <a:solidFill>
                  <a:schemeClr val="accent1"/>
                </a:solidFill>
                <a:latin typeface="Courier New" pitchFamily="49" charset="0"/>
                <a:cs typeface="Courier New" pitchFamily="49" charset="0"/>
              </a:rPr>
              <a:t>Net reset</a:t>
            </a:r>
          </a:p>
          <a:p>
            <a:endParaRPr lang="en-US" b="1" dirty="0" smtClean="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define-frame </a:t>
            </a:r>
            <a:r>
              <a:rPr lang="en-US" b="1" dirty="0" smtClean="0">
                <a:solidFill>
                  <a:schemeClr val="accent1"/>
                </a:solidFill>
                <a:latin typeface="Courier New" pitchFamily="49" charset="0"/>
                <a:cs typeface="Courier New" pitchFamily="49" charset="0"/>
              </a:rPr>
              <a:t>c(nil </a:t>
            </a:r>
            <a:r>
              <a:rPr lang="en-US" b="1" dirty="0" err="1">
                <a:solidFill>
                  <a:schemeClr val="accent1"/>
                </a:solidFill>
                <a:latin typeface="Courier New" pitchFamily="49" charset="0"/>
                <a:cs typeface="Courier New" pitchFamily="49" charset="0"/>
              </a:rPr>
              <a:t>corridorOn</a:t>
            </a:r>
            <a:r>
              <a:rPr lang="en-US" b="1" dirty="0" smtClean="0">
                <a:solidFill>
                  <a:schemeClr val="accent1"/>
                </a:solidFill>
                <a:latin typeface="Courier New" pitchFamily="49" charset="0"/>
                <a:cs typeface="Courier New" pitchFamily="49" charset="0"/>
              </a:rPr>
              <a:t>)</a:t>
            </a:r>
          </a:p>
          <a:p>
            <a:r>
              <a:rPr lang="en-US" b="1" dirty="0" smtClean="0">
                <a:solidFill>
                  <a:schemeClr val="accent1"/>
                </a:solidFill>
                <a:latin typeface="Courier New" pitchFamily="49" charset="0"/>
                <a:cs typeface="Courier New" pitchFamily="49" charset="0"/>
              </a:rPr>
              <a:t>c(x1</a:t>
            </a:r>
            <a:r>
              <a:rPr lang="en-US" b="1" dirty="0">
                <a:solidFill>
                  <a:schemeClr val="accent1"/>
                </a:solidFill>
                <a:latin typeface="Courier New" pitchFamily="49" charset="0"/>
                <a:cs typeface="Courier New" pitchFamily="49" charset="0"/>
              </a:rPr>
              <a:t>) will be represented </a:t>
            </a:r>
            <a:r>
              <a:rPr lang="en-US" b="1" dirty="0" smtClean="0">
                <a:solidFill>
                  <a:schemeClr val="accent1"/>
                </a:solidFill>
                <a:latin typeface="Courier New" pitchFamily="49" charset="0"/>
                <a:cs typeface="Courier New" pitchFamily="49" charset="0"/>
              </a:rPr>
              <a:t>by</a:t>
            </a:r>
          </a:p>
          <a:p>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{&lt;</a:t>
            </a:r>
            <a:r>
              <a:rPr lang="en-US" b="1" dirty="0" err="1">
                <a:solidFill>
                  <a:schemeClr val="accent1"/>
                </a:solidFill>
                <a:latin typeface="Courier New" pitchFamily="49" charset="0"/>
                <a:cs typeface="Courier New" pitchFamily="49" charset="0"/>
              </a:rPr>
              <a:t>corridorOn</a:t>
            </a:r>
            <a:r>
              <a:rPr lang="en-US" b="1" dirty="0">
                <a:solidFill>
                  <a:schemeClr val="accent1"/>
                </a:solidFill>
                <a:latin typeface="Courier New" pitchFamily="49" charset="0"/>
                <a:cs typeface="Courier New" pitchFamily="49" charset="0"/>
              </a:rPr>
              <a:t>, x1</a:t>
            </a:r>
            <a:r>
              <a:rPr lang="en-US" b="1" dirty="0" smtClean="0">
                <a:solidFill>
                  <a:schemeClr val="accent1"/>
                </a:solidFill>
                <a:latin typeface="Courier New" pitchFamily="49" charset="0"/>
                <a:cs typeface="Courier New" pitchFamily="49" charset="0"/>
              </a:rPr>
              <a:t>&gt;}</a:t>
            </a:r>
          </a:p>
          <a:p>
            <a:endParaRPr lang="en-US" b="1" dirty="0" smtClean="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define-frame </a:t>
            </a:r>
            <a:r>
              <a:rPr lang="en-US" b="1" dirty="0" smtClean="0">
                <a:solidFill>
                  <a:schemeClr val="accent1"/>
                </a:solidFill>
                <a:latin typeface="Courier New" pitchFamily="49" charset="0"/>
                <a:cs typeface="Courier New" pitchFamily="49" charset="0"/>
              </a:rPr>
              <a:t>room(nil </a:t>
            </a:r>
            <a:r>
              <a:rPr lang="en-US" b="1" dirty="0" err="1">
                <a:solidFill>
                  <a:schemeClr val="accent1"/>
                </a:solidFill>
                <a:latin typeface="Courier New" pitchFamily="49" charset="0"/>
                <a:cs typeface="Courier New" pitchFamily="49" charset="0"/>
              </a:rPr>
              <a:t>theRoom</a:t>
            </a:r>
            <a:r>
              <a:rPr lang="en-US" b="1" dirty="0" smtClean="0">
                <a:solidFill>
                  <a:schemeClr val="accent1"/>
                </a:solidFill>
                <a:latin typeface="Courier New" pitchFamily="49" charset="0"/>
                <a:cs typeface="Courier New" pitchFamily="49" charset="0"/>
              </a:rPr>
              <a:t>)</a:t>
            </a:r>
          </a:p>
          <a:p>
            <a:r>
              <a:rPr lang="en-US" b="1" dirty="0" smtClean="0">
                <a:solidFill>
                  <a:schemeClr val="accent1"/>
                </a:solidFill>
                <a:latin typeface="Courier New" pitchFamily="49" charset="0"/>
                <a:cs typeface="Courier New" pitchFamily="49" charset="0"/>
              </a:rPr>
              <a:t>room(x1</a:t>
            </a:r>
            <a:r>
              <a:rPr lang="en-US" b="1" dirty="0">
                <a:solidFill>
                  <a:schemeClr val="accent1"/>
                </a:solidFill>
                <a:latin typeface="Courier New" pitchFamily="49" charset="0"/>
                <a:cs typeface="Courier New" pitchFamily="49" charset="0"/>
              </a:rPr>
              <a:t>) will be represented by {&lt;</a:t>
            </a:r>
            <a:r>
              <a:rPr lang="en-US" b="1" dirty="0" err="1">
                <a:solidFill>
                  <a:schemeClr val="accent1"/>
                </a:solidFill>
                <a:latin typeface="Courier New" pitchFamily="49" charset="0"/>
                <a:cs typeface="Courier New" pitchFamily="49" charset="0"/>
              </a:rPr>
              <a:t>theRoom</a:t>
            </a:r>
            <a:r>
              <a:rPr lang="en-US" b="1" dirty="0">
                <a:solidFill>
                  <a:schemeClr val="accent1"/>
                </a:solidFill>
                <a:latin typeface="Courier New" pitchFamily="49" charset="0"/>
                <a:cs typeface="Courier New" pitchFamily="49" charset="0"/>
              </a:rPr>
              <a:t>, x1</a:t>
            </a:r>
            <a:r>
              <a:rPr lang="en-US" b="1" dirty="0" smtClean="0">
                <a:solidFill>
                  <a:schemeClr val="accent1"/>
                </a:solidFill>
                <a:latin typeface="Courier New" pitchFamily="49" charset="0"/>
                <a:cs typeface="Courier New" pitchFamily="49" charset="0"/>
              </a:rPr>
              <a:t>&gt;}</a:t>
            </a:r>
          </a:p>
          <a:p>
            <a:endParaRPr lang="en-US" b="1" dirty="0" smtClean="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define-frame </a:t>
            </a:r>
            <a:r>
              <a:rPr lang="en-US" b="1" dirty="0" err="1">
                <a:solidFill>
                  <a:schemeClr val="accent1"/>
                </a:solidFill>
                <a:latin typeface="Courier New" pitchFamily="49" charset="0"/>
                <a:cs typeface="Courier New" pitchFamily="49" charset="0"/>
              </a:rPr>
              <a:t>OnCorridor</a:t>
            </a:r>
            <a:r>
              <a:rPr lang="en-US" b="1" dirty="0">
                <a:solidFill>
                  <a:schemeClr val="accent1"/>
                </a:solidFill>
                <a:latin typeface="Courier New" pitchFamily="49" charset="0"/>
                <a:cs typeface="Courier New" pitchFamily="49" charset="0"/>
              </a:rPr>
              <a:t> (nil room corridor</a:t>
            </a:r>
            <a:r>
              <a:rPr lang="en-US" b="1" dirty="0" smtClean="0">
                <a:solidFill>
                  <a:schemeClr val="accent1"/>
                </a:solidFill>
                <a:latin typeface="Courier New" pitchFamily="49" charset="0"/>
                <a:cs typeface="Courier New" pitchFamily="49" charset="0"/>
              </a:rPr>
              <a:t>)</a:t>
            </a:r>
          </a:p>
          <a:p>
            <a:r>
              <a:rPr lang="en-US" b="1" dirty="0" err="1" smtClean="0">
                <a:solidFill>
                  <a:schemeClr val="accent1"/>
                </a:solidFill>
                <a:latin typeface="Courier New" pitchFamily="49" charset="0"/>
                <a:cs typeface="Courier New" pitchFamily="49" charset="0"/>
              </a:rPr>
              <a:t>OnCorridor</a:t>
            </a:r>
            <a:r>
              <a:rPr lang="en-US" b="1" dirty="0" smtClean="0">
                <a:solidFill>
                  <a:schemeClr val="accent1"/>
                </a:solidFill>
                <a:latin typeface="Courier New" pitchFamily="49" charset="0"/>
                <a:cs typeface="Courier New" pitchFamily="49" charset="0"/>
              </a:rPr>
              <a:t>(x1</a:t>
            </a:r>
            <a:r>
              <a:rPr lang="en-US" b="1" dirty="0">
                <a:solidFill>
                  <a:schemeClr val="accent1"/>
                </a:solidFill>
                <a:latin typeface="Courier New" pitchFamily="49" charset="0"/>
                <a:cs typeface="Courier New" pitchFamily="49" charset="0"/>
              </a:rPr>
              <a:t>, x2) will be represented </a:t>
            </a:r>
            <a:r>
              <a:rPr lang="en-US" b="1" dirty="0" smtClean="0">
                <a:solidFill>
                  <a:schemeClr val="accent1"/>
                </a:solidFill>
                <a:latin typeface="Courier New" pitchFamily="49" charset="0"/>
                <a:cs typeface="Courier New" pitchFamily="49" charset="0"/>
              </a:rPr>
              <a:t>by</a:t>
            </a:r>
          </a:p>
          <a:p>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{&lt;</a:t>
            </a:r>
            <a:r>
              <a:rPr lang="en-US" b="1" dirty="0">
                <a:solidFill>
                  <a:schemeClr val="accent1"/>
                </a:solidFill>
                <a:latin typeface="Courier New" pitchFamily="49" charset="0"/>
                <a:cs typeface="Courier New" pitchFamily="49" charset="0"/>
              </a:rPr>
              <a:t>room, x1&gt;, &lt;corridor, x2</a:t>
            </a:r>
            <a:r>
              <a:rPr lang="en-US" b="1" dirty="0" smtClean="0">
                <a:solidFill>
                  <a:schemeClr val="accent1"/>
                </a:solidFill>
                <a:latin typeface="Courier New" pitchFamily="49" charset="0"/>
                <a:cs typeface="Courier New" pitchFamily="49" charset="0"/>
              </a:rPr>
              <a:t>&gt;}</a:t>
            </a:r>
          </a:p>
          <a:p>
            <a:endParaRPr lang="en-US" b="1" dirty="0" smtClean="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OnCorridor</a:t>
            </a:r>
            <a:r>
              <a:rPr lang="en-US" b="1" dirty="0" smtClean="0">
                <a:solidFill>
                  <a:schemeClr val="accent1"/>
                </a:solidFill>
                <a:latin typeface="Courier New" pitchFamily="49" charset="0"/>
                <a:cs typeface="Courier New" pitchFamily="49" charset="0"/>
              </a:rPr>
              <a:t>(room(1</a:t>
            </a:r>
            <a:r>
              <a:rPr lang="en-US" b="1" dirty="0">
                <a:solidFill>
                  <a:schemeClr val="accent1"/>
                </a:solidFill>
                <a:latin typeface="Courier New" pitchFamily="49" charset="0"/>
                <a:cs typeface="Courier New" pitchFamily="49" charset="0"/>
              </a:rPr>
              <a:t>), c(North</a:t>
            </a:r>
            <a:r>
              <a:rPr lang="en-US" b="1" dirty="0" smtClean="0">
                <a:solidFill>
                  <a:schemeClr val="accent1"/>
                </a:solidFill>
                <a:latin typeface="Courier New" pitchFamily="49" charset="0"/>
                <a:cs typeface="Courier New" pitchFamily="49" charset="0"/>
              </a:rPr>
              <a:t>)).</a:t>
            </a:r>
          </a:p>
          <a:p>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wff3!:  </a:t>
            </a:r>
            <a:r>
              <a:rPr lang="en-US" b="1" dirty="0" err="1" smtClean="0">
                <a:solidFill>
                  <a:schemeClr val="accent1"/>
                </a:solidFill>
                <a:latin typeface="Courier New" pitchFamily="49" charset="0"/>
                <a:cs typeface="Courier New" pitchFamily="49" charset="0"/>
              </a:rPr>
              <a:t>OnCorridor</a:t>
            </a:r>
            <a:r>
              <a:rPr lang="en-US" b="1" dirty="0" smtClean="0">
                <a:solidFill>
                  <a:schemeClr val="accent1"/>
                </a:solidFill>
                <a:latin typeface="Courier New" pitchFamily="49" charset="0"/>
                <a:cs typeface="Courier New" pitchFamily="49" charset="0"/>
              </a:rPr>
              <a:t>(room(1</a:t>
            </a:r>
            <a:r>
              <a:rPr lang="en-US" b="1" dirty="0">
                <a:solidFill>
                  <a:schemeClr val="accent1"/>
                </a:solidFill>
                <a:latin typeface="Courier New" pitchFamily="49" charset="0"/>
                <a:cs typeface="Courier New" pitchFamily="49" charset="0"/>
              </a:rPr>
              <a:t>),c(North</a:t>
            </a:r>
            <a:r>
              <a:rPr lang="en-US" b="1" dirty="0" smtClean="0">
                <a:solidFill>
                  <a:schemeClr val="accent1"/>
                </a:solidFill>
                <a:latin typeface="Courier New" pitchFamily="49" charset="0"/>
                <a:cs typeface="Courier New" pitchFamily="49" charset="0"/>
              </a:rPr>
              <a:t>))</a:t>
            </a:r>
          </a:p>
          <a:p>
            <a:endParaRPr lang="en-US" b="1" dirty="0" smtClean="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show wff3</a:t>
            </a:r>
          </a:p>
        </p:txBody>
      </p:sp>
    </p:spTree>
    <p:extLst>
      <p:ext uri="{BB962C8B-B14F-4D97-AF65-F5344CB8AC3E}">
        <p14:creationId xmlns:p14="http://schemas.microsoft.com/office/powerpoint/2010/main" val="2822012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Corridors are Corridors, Main &amp; Side</a:t>
            </a:r>
            <a:endParaRPr lang="en-US" dirty="0"/>
          </a:p>
        </p:txBody>
      </p:sp>
      <p:sp>
        <p:nvSpPr>
          <p:cNvPr id="3" name="Content Placeholder 2"/>
          <p:cNvSpPr>
            <a:spLocks noGrp="1"/>
          </p:cNvSpPr>
          <p:nvPr>
            <p:ph idx="1"/>
          </p:nvPr>
        </p:nvSpPr>
        <p:spPr/>
        <p:txBody>
          <a:bodyPr/>
          <a:lstStyle/>
          <a:p>
            <a:pPr marL="0" indent="0">
              <a:buNone/>
            </a:pPr>
            <a:r>
              <a:rPr lang="en-US" dirty="0"/>
              <a:t>;;; </a:t>
            </a:r>
            <a:r>
              <a:rPr lang="en-US" i="1" dirty="0"/>
              <a:t>Corridor(x): The proposition that x is a </a:t>
            </a:r>
            <a:r>
              <a:rPr lang="en-US" i="1" dirty="0" smtClean="0"/>
              <a:t>corridor.</a:t>
            </a:r>
          </a:p>
          <a:p>
            <a:pPr marL="0" indent="0">
              <a:buNone/>
            </a:pPr>
            <a:r>
              <a:rPr lang="en-US" b="1" dirty="0" smtClean="0">
                <a:solidFill>
                  <a:schemeClr val="accent1"/>
                </a:solidFill>
                <a:latin typeface="Courier New" pitchFamily="49" charset="0"/>
                <a:cs typeface="Courier New" pitchFamily="49" charset="0"/>
              </a:rPr>
              <a:t>define-frame Corridor(class </a:t>
            </a:r>
            <a:r>
              <a:rPr lang="en-US" b="1" dirty="0">
                <a:solidFill>
                  <a:schemeClr val="accent1"/>
                </a:solidFill>
                <a:latin typeface="Courier New" pitchFamily="49" charset="0"/>
                <a:cs typeface="Courier New" pitchFamily="49" charset="0"/>
              </a:rPr>
              <a:t>member)</a:t>
            </a:r>
            <a:endParaRPr lang="en-US" b="1" dirty="0" smtClean="0">
              <a:solidFill>
                <a:schemeClr val="accent1"/>
              </a:solidFill>
              <a:latin typeface="Courier New" pitchFamily="49" charset="0"/>
              <a:cs typeface="Courier New" pitchFamily="49" charset="0"/>
            </a:endParaRPr>
          </a:p>
          <a:p>
            <a:pPr marL="0" indent="0">
              <a:buNone/>
            </a:pPr>
            <a:endParaRPr lang="en-US" dirty="0" smtClean="0"/>
          </a:p>
          <a:p>
            <a:pPr marL="0" indent="0">
              <a:buNone/>
            </a:pPr>
            <a:r>
              <a:rPr lang="en-US" dirty="0" smtClean="0"/>
              <a:t>;;; </a:t>
            </a:r>
            <a:r>
              <a:rPr lang="en-US" i="1" dirty="0" err="1" smtClean="0"/>
              <a:t>MainCorridor</a:t>
            </a:r>
            <a:r>
              <a:rPr lang="en-US" i="1" dirty="0" smtClean="0"/>
              <a:t>(c): </a:t>
            </a:r>
          </a:p>
          <a:p>
            <a:pPr marL="0" indent="0">
              <a:buNone/>
            </a:pPr>
            <a:r>
              <a:rPr lang="en-US" dirty="0" smtClean="0"/>
              <a:t>;;;   </a:t>
            </a:r>
            <a:r>
              <a:rPr lang="en-US" i="1" dirty="0" smtClean="0"/>
              <a:t>The </a:t>
            </a:r>
            <a:r>
              <a:rPr lang="en-US" i="1" dirty="0"/>
              <a:t>proposition that </a:t>
            </a:r>
            <a:r>
              <a:rPr lang="en-US" i="1" dirty="0" smtClean="0"/>
              <a:t>c </a:t>
            </a:r>
            <a:r>
              <a:rPr lang="en-US" i="1" dirty="0"/>
              <a:t>is one </a:t>
            </a:r>
            <a:r>
              <a:rPr lang="en-US" i="1" dirty="0" smtClean="0"/>
              <a:t>of</a:t>
            </a:r>
          </a:p>
          <a:p>
            <a:pPr marL="0" indent="0">
              <a:buNone/>
            </a:pPr>
            <a:r>
              <a:rPr lang="en-US" dirty="0" smtClean="0"/>
              <a:t>;;;      </a:t>
            </a:r>
            <a:r>
              <a:rPr lang="en-US" i="1" dirty="0" smtClean="0"/>
              <a:t>the main corridors </a:t>
            </a:r>
            <a:r>
              <a:rPr lang="en-US" i="1" dirty="0"/>
              <a:t>that rooms face onto</a:t>
            </a:r>
            <a:r>
              <a:rPr lang="en-US" i="1" dirty="0" smtClean="0"/>
              <a:t>.</a:t>
            </a:r>
          </a:p>
          <a:p>
            <a:pPr marL="0" indent="0">
              <a:buNone/>
            </a:pPr>
            <a:r>
              <a:rPr lang="en-US" b="1" dirty="0" smtClean="0">
                <a:solidFill>
                  <a:schemeClr val="accent1"/>
                </a:solidFill>
                <a:latin typeface="Courier New" pitchFamily="49" charset="0"/>
                <a:cs typeface="Courier New" pitchFamily="49" charset="0"/>
              </a:rPr>
              <a:t>define-frame </a:t>
            </a:r>
            <a:r>
              <a:rPr lang="en-US" b="1" dirty="0" err="1" smtClean="0">
                <a:solidFill>
                  <a:schemeClr val="accent1"/>
                </a:solidFill>
                <a:latin typeface="Courier New" pitchFamily="49" charset="0"/>
                <a:cs typeface="Courier New" pitchFamily="49" charset="0"/>
              </a:rPr>
              <a:t>MainCorridor</a:t>
            </a:r>
            <a:r>
              <a:rPr lang="en-US" b="1" dirty="0" smtClean="0">
                <a:solidFill>
                  <a:schemeClr val="accent1"/>
                </a:solidFill>
                <a:latin typeface="Courier New" pitchFamily="49" charset="0"/>
                <a:cs typeface="Courier New" pitchFamily="49" charset="0"/>
              </a:rPr>
              <a:t>(class </a:t>
            </a:r>
            <a:r>
              <a:rPr lang="en-US" b="1" dirty="0">
                <a:solidFill>
                  <a:schemeClr val="accent1"/>
                </a:solidFill>
                <a:latin typeface="Courier New" pitchFamily="49" charset="0"/>
                <a:cs typeface="Courier New" pitchFamily="49" charset="0"/>
              </a:rPr>
              <a:t>member</a:t>
            </a:r>
            <a:r>
              <a:rPr lang="en-US" b="1" dirty="0" smtClean="0">
                <a:solidFill>
                  <a:schemeClr val="accent1"/>
                </a:solidFill>
                <a:latin typeface="Courier New" pitchFamily="49" charset="0"/>
                <a:cs typeface="Courier New" pitchFamily="49" charset="0"/>
              </a:rPr>
              <a:t>)</a:t>
            </a:r>
          </a:p>
          <a:p>
            <a:pPr marL="0" indent="0">
              <a:buNone/>
            </a:pPr>
            <a:endParaRPr lang="en-US" dirty="0" smtClean="0">
              <a:cs typeface="Courier New" pitchFamily="49" charset="0"/>
            </a:endParaRPr>
          </a:p>
          <a:p>
            <a:pPr marL="0" indent="0">
              <a:buNone/>
            </a:pPr>
            <a:r>
              <a:rPr lang="en-US" dirty="0" smtClean="0">
                <a:cs typeface="Courier New" pitchFamily="49" charset="0"/>
              </a:rPr>
              <a:t>;;; </a:t>
            </a:r>
            <a:r>
              <a:rPr lang="en-US" dirty="0" err="1">
                <a:cs typeface="Courier New" pitchFamily="49" charset="0"/>
              </a:rPr>
              <a:t>SideCorridor</a:t>
            </a:r>
            <a:r>
              <a:rPr lang="en-US" dirty="0">
                <a:cs typeface="Courier New" pitchFamily="49" charset="0"/>
              </a:rPr>
              <a:t>(c</a:t>
            </a:r>
            <a:r>
              <a:rPr lang="en-US" dirty="0" smtClean="0">
                <a:cs typeface="Courier New" pitchFamily="49" charset="0"/>
              </a:rPr>
              <a:t>):</a:t>
            </a:r>
          </a:p>
          <a:p>
            <a:pPr marL="0" indent="0">
              <a:buNone/>
            </a:pPr>
            <a:r>
              <a:rPr lang="en-US" dirty="0" smtClean="0">
                <a:cs typeface="Courier New" pitchFamily="49" charset="0"/>
              </a:rPr>
              <a:t>;;;   The </a:t>
            </a:r>
            <a:r>
              <a:rPr lang="en-US" dirty="0">
                <a:cs typeface="Courier New" pitchFamily="49" charset="0"/>
              </a:rPr>
              <a:t>proposition that c is a side corridor</a:t>
            </a:r>
            <a:r>
              <a:rPr lang="en-US" dirty="0" smtClean="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define-frame </a:t>
            </a:r>
            <a:r>
              <a:rPr lang="en-US" b="1" dirty="0" err="1">
                <a:solidFill>
                  <a:schemeClr val="accent1"/>
                </a:solidFill>
                <a:latin typeface="Courier New" pitchFamily="49" charset="0"/>
                <a:cs typeface="Courier New" pitchFamily="49" charset="0"/>
              </a:rPr>
              <a:t>SideCorridor</a:t>
            </a:r>
            <a:r>
              <a:rPr lang="en-US" b="1" dirty="0">
                <a:solidFill>
                  <a:schemeClr val="accent1"/>
                </a:solidFill>
                <a:latin typeface="Courier New" pitchFamily="49" charset="0"/>
                <a:cs typeface="Courier New" pitchFamily="49" charset="0"/>
              </a:rPr>
              <a:t>(class member)</a:t>
            </a:r>
          </a:p>
        </p:txBody>
      </p:sp>
      <p:sp>
        <p:nvSpPr>
          <p:cNvPr id="4" name="Date Placeholder 3"/>
          <p:cNvSpPr>
            <a:spLocks noGrp="1"/>
          </p:cNvSpPr>
          <p:nvPr>
            <p:ph type="dt" sz="half" idx="10"/>
          </p:nvPr>
        </p:nvSpPr>
        <p:spPr/>
        <p:txBody>
          <a:bodyPr/>
          <a:lstStyle/>
          <a:p>
            <a:fld id="{F3A686CD-1DFD-4514-ADFC-43FFF2AF055F}"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27</a:t>
            </a:fld>
            <a:endParaRPr lang="en-US"/>
          </a:p>
        </p:txBody>
      </p:sp>
    </p:spTree>
    <p:extLst>
      <p:ext uri="{BB962C8B-B14F-4D97-AF65-F5344CB8AC3E}">
        <p14:creationId xmlns:p14="http://schemas.microsoft.com/office/powerpoint/2010/main" val="4292750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and Side Corridors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pt-BR" b="1" dirty="0" smtClean="0">
                <a:solidFill>
                  <a:schemeClr val="accent1"/>
                </a:solidFill>
                <a:latin typeface="Courier New" pitchFamily="49" charset="0"/>
                <a:cs typeface="Courier New" pitchFamily="49" charset="0"/>
              </a:rPr>
              <a:t>: all(c</a:t>
            </a:r>
            <a:r>
              <a:rPr lang="pt-BR" b="1" dirty="0">
                <a:solidFill>
                  <a:schemeClr val="accent1"/>
                </a:solidFill>
                <a:latin typeface="Courier New" pitchFamily="49" charset="0"/>
                <a:cs typeface="Courier New" pitchFamily="49" charset="0"/>
              </a:rPr>
              <a:t>)({MainCorridor(c), SideCorridor(c</a:t>
            </a:r>
            <a:r>
              <a:rPr lang="pt-BR" b="1" dirty="0" smtClean="0">
                <a:solidFill>
                  <a:schemeClr val="accent1"/>
                </a:solidFill>
                <a:latin typeface="Courier New" pitchFamily="49" charset="0"/>
                <a:cs typeface="Courier New" pitchFamily="49" charset="0"/>
              </a:rPr>
              <a:t>)}</a:t>
            </a:r>
          </a:p>
          <a:p>
            <a:pPr marL="0" indent="0">
              <a:buNone/>
            </a:pPr>
            <a:r>
              <a:rPr lang="pt-BR" b="1" dirty="0">
                <a:solidFill>
                  <a:schemeClr val="accent1"/>
                </a:solidFill>
                <a:latin typeface="Courier New" pitchFamily="49" charset="0"/>
                <a:cs typeface="Courier New" pitchFamily="49" charset="0"/>
              </a:rPr>
              <a:t> </a:t>
            </a:r>
            <a:r>
              <a:rPr lang="pt-BR" b="1" dirty="0" smtClean="0">
                <a:solidFill>
                  <a:schemeClr val="accent1"/>
                </a:solidFill>
                <a:latin typeface="Courier New" pitchFamily="49" charset="0"/>
                <a:cs typeface="Courier New" pitchFamily="49" charset="0"/>
              </a:rPr>
              <a:t>        v</a:t>
            </a:r>
            <a:r>
              <a:rPr lang="pt-BR" b="1" dirty="0">
                <a:solidFill>
                  <a:schemeClr val="accent1"/>
                </a:solidFill>
                <a:latin typeface="Courier New" pitchFamily="49" charset="0"/>
                <a:cs typeface="Courier New" pitchFamily="49" charset="0"/>
              </a:rPr>
              <a:t>=&gt; Corridor(c</a:t>
            </a:r>
            <a:r>
              <a:rPr lang="pt-BR" b="1" dirty="0" smtClean="0">
                <a:solidFill>
                  <a:schemeClr val="accent1"/>
                </a:solidFill>
                <a:latin typeface="Courier New" pitchFamily="49" charset="0"/>
                <a:cs typeface="Courier New" pitchFamily="49" charset="0"/>
              </a:rPr>
              <a:t>)). </a:t>
            </a:r>
            <a:r>
              <a:rPr lang="pt-BR" b="1" dirty="0" smtClean="0">
                <a:latin typeface="Courier New" pitchFamily="49" charset="0"/>
                <a:cs typeface="Courier New" pitchFamily="49" charset="0"/>
              </a:rPr>
              <a:t>; </a:t>
            </a:r>
            <a:r>
              <a:rPr lang="pt-BR" b="1" i="1" dirty="0" smtClean="0">
                <a:latin typeface="Courier New" pitchFamily="49" charset="0"/>
                <a:cs typeface="Courier New" pitchFamily="49" charset="0"/>
              </a:rPr>
              <a:t>Note multiple fillers.</a:t>
            </a:r>
          </a:p>
          <a:p>
            <a:pPr marL="0" indent="0">
              <a:buNone/>
            </a:pP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MainCorridor</a:t>
            </a:r>
            <a:r>
              <a:rPr lang="en-US" b="1" dirty="0">
                <a:solidFill>
                  <a:schemeClr val="accent1"/>
                </a:solidFill>
                <a:latin typeface="Courier New" pitchFamily="49" charset="0"/>
                <a:cs typeface="Courier New" pitchFamily="49" charset="0"/>
              </a:rPr>
              <a:t>({c(North), c(South</a:t>
            </a:r>
            <a:r>
              <a:rPr lang="en-US" b="1" dirty="0" smtClean="0">
                <a:solidFill>
                  <a:schemeClr val="accent1"/>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i="1" dirty="0" smtClean="0">
                <a:latin typeface="Courier New" pitchFamily="49" charset="0"/>
                <a:cs typeface="Courier New" pitchFamily="49" charset="0"/>
              </a:rPr>
              <a:t>Note </a:t>
            </a:r>
            <a:r>
              <a:rPr lang="en-US" b="1" dirty="0" smtClean="0">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wff8</a:t>
            </a:r>
            <a:r>
              <a:rPr lang="en-US" b="1" dirty="0">
                <a:solidFill>
                  <a:schemeClr val="accent1"/>
                </a:solidFill>
                <a:latin typeface="Courier New" pitchFamily="49" charset="0"/>
                <a:cs typeface="Courier New" pitchFamily="49" charset="0"/>
              </a:rPr>
              <a:t>!:  Corridor(c(South</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wff7</a:t>
            </a:r>
            <a:r>
              <a:rPr lang="en-US" b="1" dirty="0">
                <a:solidFill>
                  <a:schemeClr val="accent1"/>
                </a:solidFill>
                <a:latin typeface="Courier New" pitchFamily="49" charset="0"/>
                <a:cs typeface="Courier New" pitchFamily="49" charset="0"/>
              </a:rPr>
              <a:t>!:  Corridor(c(North</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wff6</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MainCorridor</a:t>
            </a:r>
            <a:r>
              <a:rPr lang="en-US" b="1" dirty="0">
                <a:solidFill>
                  <a:schemeClr val="accent1"/>
                </a:solidFill>
                <a:latin typeface="Courier New" pitchFamily="49" charset="0"/>
                <a:cs typeface="Courier New" pitchFamily="49" charset="0"/>
              </a:rPr>
              <a:t>(c(South</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wff5</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MainCorridor</a:t>
            </a:r>
            <a:r>
              <a:rPr lang="en-US" b="1" dirty="0">
                <a:solidFill>
                  <a:schemeClr val="accent1"/>
                </a:solidFill>
                <a:latin typeface="Courier New" pitchFamily="49" charset="0"/>
                <a:cs typeface="Courier New" pitchFamily="49" charset="0"/>
              </a:rPr>
              <a:t>(c(North</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wff4</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MainCorridor</a:t>
            </a:r>
            <a:r>
              <a:rPr lang="en-US" b="1" dirty="0">
                <a:solidFill>
                  <a:schemeClr val="accent1"/>
                </a:solidFill>
                <a:latin typeface="Courier New" pitchFamily="49" charset="0"/>
                <a:cs typeface="Courier New" pitchFamily="49" charset="0"/>
              </a:rPr>
              <a:t>({c(South),c(North</a:t>
            </a:r>
            <a:r>
              <a:rPr lang="en-US" b="1" dirty="0" smtClean="0">
                <a:solidFill>
                  <a:schemeClr val="accent1"/>
                </a:solidFill>
                <a:latin typeface="Courier New" pitchFamily="49" charset="0"/>
                <a:cs typeface="Courier New" pitchFamily="49" charset="0"/>
              </a:rPr>
              <a:t>)})</a:t>
            </a:r>
          </a:p>
          <a:p>
            <a:pPr marL="0" indent="0">
              <a:buNone/>
            </a:pPr>
            <a:endParaRPr lang="en-US" b="1" dirty="0" smtClean="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SideCorridor</a:t>
            </a:r>
            <a:r>
              <a:rPr lang="en-US" b="1" dirty="0">
                <a:solidFill>
                  <a:schemeClr val="accent1"/>
                </a:solidFill>
                <a:latin typeface="Courier New" pitchFamily="49" charset="0"/>
                <a:cs typeface="Courier New" pitchFamily="49" charset="0"/>
              </a:rPr>
              <a:t>({c(East), c(West</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wff15!:  Corridor(c(West</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wff14</a:t>
            </a:r>
            <a:r>
              <a:rPr lang="en-US" b="1" dirty="0">
                <a:solidFill>
                  <a:schemeClr val="accent1"/>
                </a:solidFill>
                <a:latin typeface="Courier New" pitchFamily="49" charset="0"/>
                <a:cs typeface="Courier New" pitchFamily="49" charset="0"/>
              </a:rPr>
              <a:t>!:  Corridor(c(East</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wff13</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SideCorridor</a:t>
            </a:r>
            <a:r>
              <a:rPr lang="en-US" b="1" dirty="0">
                <a:solidFill>
                  <a:schemeClr val="accent1"/>
                </a:solidFill>
                <a:latin typeface="Courier New" pitchFamily="49" charset="0"/>
                <a:cs typeface="Courier New" pitchFamily="49" charset="0"/>
              </a:rPr>
              <a:t>(c(West</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wff12</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SideCorridor</a:t>
            </a:r>
            <a:r>
              <a:rPr lang="en-US" b="1" dirty="0">
                <a:solidFill>
                  <a:schemeClr val="accent1"/>
                </a:solidFill>
                <a:latin typeface="Courier New" pitchFamily="49" charset="0"/>
                <a:cs typeface="Courier New" pitchFamily="49" charset="0"/>
              </a:rPr>
              <a:t>(c(East</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wff11</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SideCorridor</a:t>
            </a:r>
            <a:r>
              <a:rPr lang="en-US" b="1" dirty="0">
                <a:solidFill>
                  <a:schemeClr val="accent1"/>
                </a:solidFill>
                <a:latin typeface="Courier New" pitchFamily="49" charset="0"/>
                <a:cs typeface="Courier New" pitchFamily="49" charset="0"/>
              </a:rPr>
              <a:t>({c(West),c(East)})</a:t>
            </a:r>
          </a:p>
        </p:txBody>
      </p:sp>
      <p:sp>
        <p:nvSpPr>
          <p:cNvPr id="4" name="Date Placeholder 3"/>
          <p:cNvSpPr>
            <a:spLocks noGrp="1"/>
          </p:cNvSpPr>
          <p:nvPr>
            <p:ph type="dt" sz="half" idx="10"/>
          </p:nvPr>
        </p:nvSpPr>
        <p:spPr/>
        <p:txBody>
          <a:bodyPr/>
          <a:lstStyle/>
          <a:p>
            <a:fld id="{A9E301E0-DFD9-4575-BACE-4147F6335CDE}"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28</a:t>
            </a:fld>
            <a:endParaRPr lang="en-US"/>
          </a:p>
        </p:txBody>
      </p:sp>
    </p:spTree>
    <p:extLst>
      <p:ext uri="{BB962C8B-B14F-4D97-AF65-F5344CB8AC3E}">
        <p14:creationId xmlns:p14="http://schemas.microsoft.com/office/powerpoint/2010/main" val="1050462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Rooms </a:t>
            </a:r>
            <a:r>
              <a:rPr lang="en-US" dirty="0"/>
              <a:t>are Rooms</a:t>
            </a:r>
          </a:p>
        </p:txBody>
      </p:sp>
      <p:sp>
        <p:nvSpPr>
          <p:cNvPr id="3" name="Content Placeholder 2"/>
          <p:cNvSpPr>
            <a:spLocks noGrp="1"/>
          </p:cNvSpPr>
          <p:nvPr>
            <p:ph idx="1"/>
          </p:nvPr>
        </p:nvSpPr>
        <p:spPr/>
        <p:txBody>
          <a:bodyPr/>
          <a:lstStyle/>
          <a:p>
            <a:pPr marL="0" indent="0">
              <a:buNone/>
            </a:pPr>
            <a:r>
              <a:rPr lang="en-US" dirty="0" smtClean="0"/>
              <a:t>;;; </a:t>
            </a:r>
            <a:r>
              <a:rPr lang="en-US" i="1" dirty="0"/>
              <a:t>Room(x): The proposition that x is a room</a:t>
            </a:r>
            <a:r>
              <a:rPr lang="en-US" i="1" dirty="0" smtClean="0"/>
              <a:t>.</a:t>
            </a:r>
          </a:p>
          <a:p>
            <a:pPr marL="0" indent="0">
              <a:buNone/>
            </a:pPr>
            <a:r>
              <a:rPr lang="en-US" b="1" dirty="0" smtClean="0">
                <a:solidFill>
                  <a:schemeClr val="accent1"/>
                </a:solidFill>
                <a:latin typeface="Courier New" pitchFamily="49" charset="0"/>
                <a:cs typeface="Courier New" pitchFamily="49" charset="0"/>
              </a:rPr>
              <a:t>define-frame Room(class </a:t>
            </a:r>
            <a:r>
              <a:rPr lang="en-US" b="1" dirty="0">
                <a:solidFill>
                  <a:schemeClr val="accent1"/>
                </a:solidFill>
                <a:latin typeface="Courier New" pitchFamily="49" charset="0"/>
                <a:cs typeface="Courier New" pitchFamily="49" charset="0"/>
              </a:rPr>
              <a:t>member</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Room</a:t>
            </a:r>
            <a:r>
              <a:rPr lang="en-US" b="1" dirty="0" smtClean="0">
                <a:solidFill>
                  <a:schemeClr val="accent1"/>
                </a:solidFill>
                <a:latin typeface="Courier New" pitchFamily="49" charset="0"/>
                <a:cs typeface="Courier New" pitchFamily="49" charset="0"/>
              </a:rPr>
              <a:t>({room(1</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room(2</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room(3),</a:t>
            </a:r>
            <a:br>
              <a:rPr lang="en-US" b="1" dirty="0" smtClean="0">
                <a:solidFill>
                  <a:schemeClr val="accent1"/>
                </a:solidFill>
                <a:latin typeface="Courier New" pitchFamily="49" charset="0"/>
                <a:cs typeface="Courier New" pitchFamily="49" charset="0"/>
              </a:rPr>
            </a:br>
            <a:r>
              <a:rPr lang="en-US" b="1" dirty="0" smtClean="0">
                <a:solidFill>
                  <a:schemeClr val="accent1"/>
                </a:solidFill>
                <a:latin typeface="Courier New" pitchFamily="49" charset="0"/>
                <a:cs typeface="Courier New" pitchFamily="49" charset="0"/>
              </a:rPr>
              <a:t>        room(4</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room(5</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room(6),</a:t>
            </a:r>
            <a:br>
              <a:rPr lang="en-US" b="1" dirty="0" smtClean="0">
                <a:solidFill>
                  <a:schemeClr val="accent1"/>
                </a:solidFill>
                <a:latin typeface="Courier New" pitchFamily="49" charset="0"/>
                <a:cs typeface="Courier New" pitchFamily="49" charset="0"/>
              </a:rPr>
            </a:b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room(7</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room(8</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room(9),</a:t>
            </a:r>
            <a:br>
              <a:rPr lang="en-US" b="1" dirty="0" smtClean="0">
                <a:solidFill>
                  <a:schemeClr val="accent1"/>
                </a:solidFill>
                <a:latin typeface="Courier New" pitchFamily="49" charset="0"/>
                <a:cs typeface="Courier New" pitchFamily="49" charset="0"/>
              </a:rPr>
            </a:br>
            <a:r>
              <a:rPr lang="en-US" b="1" dirty="0" smtClean="0">
                <a:solidFill>
                  <a:schemeClr val="accent1"/>
                </a:solidFill>
                <a:latin typeface="Courier New" pitchFamily="49" charset="0"/>
                <a:cs typeface="Courier New" pitchFamily="49" charset="0"/>
              </a:rPr>
              <a:t>        room(11</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room(13), room(15</a:t>
            </a:r>
            <a:r>
              <a:rPr lang="en-US" b="1" dirty="0">
                <a:solidFill>
                  <a:schemeClr val="accent1"/>
                </a:solidFill>
                <a:latin typeface="Courier New" pitchFamily="49" charset="0"/>
                <a:cs typeface="Courier New" pitchFamily="49" charset="0"/>
              </a:rPr>
              <a:t>)}).</a:t>
            </a:r>
          </a:p>
        </p:txBody>
      </p:sp>
      <p:sp>
        <p:nvSpPr>
          <p:cNvPr id="4" name="Date Placeholder 3"/>
          <p:cNvSpPr>
            <a:spLocks noGrp="1"/>
          </p:cNvSpPr>
          <p:nvPr>
            <p:ph type="dt" sz="half" idx="10"/>
          </p:nvPr>
        </p:nvSpPr>
        <p:spPr/>
        <p:txBody>
          <a:bodyPr/>
          <a:lstStyle/>
          <a:p>
            <a:fld id="{FAC1465B-6592-46CE-872C-E94A01666954}"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29</a:t>
            </a:fld>
            <a:endParaRPr lang="en-US"/>
          </a:p>
        </p:txBody>
      </p:sp>
    </p:spTree>
    <p:extLst>
      <p:ext uri="{BB962C8B-B14F-4D97-AF65-F5344CB8AC3E}">
        <p14:creationId xmlns:p14="http://schemas.microsoft.com/office/powerpoint/2010/main" val="2217525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Partial review of keynote talk. </a:t>
            </a:r>
          </a:p>
          <a:p>
            <a:r>
              <a:rPr lang="en-US" dirty="0" smtClean="0"/>
              <a:t>Example: The Delivery Agent.</a:t>
            </a:r>
          </a:p>
          <a:p>
            <a:pPr lvl="1"/>
            <a:r>
              <a:rPr lang="en-US" dirty="0" smtClean="0"/>
              <a:t>In-depth study via an example agent.</a:t>
            </a:r>
          </a:p>
          <a:p>
            <a:pPr lvl="1"/>
            <a:r>
              <a:rPr lang="en-US" dirty="0" smtClean="0"/>
              <a:t>With side-excursions to theory and use of SNePS &amp; MGLAIR</a:t>
            </a:r>
          </a:p>
        </p:txBody>
      </p:sp>
      <p:sp>
        <p:nvSpPr>
          <p:cNvPr id="4" name="Date Placeholder 3"/>
          <p:cNvSpPr>
            <a:spLocks noGrp="1"/>
          </p:cNvSpPr>
          <p:nvPr>
            <p:ph type="dt" sz="half" idx="10"/>
          </p:nvPr>
        </p:nvSpPr>
        <p:spPr/>
        <p:txBody>
          <a:bodyPr/>
          <a:lstStyle/>
          <a:p>
            <a:fld id="{78C81E64-C95F-42C4-9EED-6AC5CEEE4AB7}" type="datetime1">
              <a:rPr lang="en-US" smtClean="0"/>
              <a:t>8/13/2013</a:t>
            </a:fld>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3</a:t>
            </a:fld>
            <a:endParaRPr lang="en-US"/>
          </a:p>
        </p:txBody>
      </p:sp>
      <p:sp>
        <p:nvSpPr>
          <p:cNvPr id="6" name="Footer Placeholder 5"/>
          <p:cNvSpPr>
            <a:spLocks noGrp="1"/>
          </p:cNvSpPr>
          <p:nvPr>
            <p:ph type="ftr" sz="quarter" idx="11"/>
          </p:nvPr>
        </p:nvSpPr>
        <p:spPr/>
        <p:txBody>
          <a:bodyPr/>
          <a:lstStyle/>
          <a:p>
            <a:r>
              <a:rPr lang="it-IT" smtClean="0"/>
              <a:t>S. C. Shapiro                      AGI  2013</a:t>
            </a:r>
            <a:endParaRPr lang="en-US"/>
          </a:p>
        </p:txBody>
      </p:sp>
    </p:spTree>
    <p:extLst>
      <p:ext uri="{BB962C8B-B14F-4D97-AF65-F5344CB8AC3E}">
        <p14:creationId xmlns:p14="http://schemas.microsoft.com/office/powerpoint/2010/main" val="3450264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901" y="1066800"/>
            <a:ext cx="3429000" cy="5182688"/>
          </a:xfrm>
          <a:prstGeom prst="rect">
            <a:avLst/>
          </a:prstGeom>
        </p:spPr>
      </p:pic>
      <p:sp>
        <p:nvSpPr>
          <p:cNvPr id="2" name="Title 1"/>
          <p:cNvSpPr>
            <a:spLocks noGrp="1"/>
          </p:cNvSpPr>
          <p:nvPr>
            <p:ph type="title"/>
          </p:nvPr>
        </p:nvSpPr>
        <p:spPr/>
        <p:txBody>
          <a:bodyPr/>
          <a:lstStyle/>
          <a:p>
            <a:r>
              <a:rPr lang="en-US" dirty="0" smtClean="0"/>
              <a:t>The Rooms on the Corridors</a:t>
            </a:r>
            <a:endParaRPr lang="en-US" dirty="0"/>
          </a:p>
        </p:txBody>
      </p:sp>
      <p:sp>
        <p:nvSpPr>
          <p:cNvPr id="3" name="Date Placeholder 2"/>
          <p:cNvSpPr>
            <a:spLocks noGrp="1"/>
          </p:cNvSpPr>
          <p:nvPr>
            <p:ph type="dt" sz="half" idx="10"/>
          </p:nvPr>
        </p:nvSpPr>
        <p:spPr/>
        <p:txBody>
          <a:bodyPr/>
          <a:lstStyle/>
          <a:p>
            <a:fld id="{5D6FD6CA-84D7-4AFC-8BF7-7DE73920C61C}"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30</a:t>
            </a:fld>
            <a:endParaRPr lang="en-US"/>
          </a:p>
        </p:txBody>
      </p:sp>
      <p:sp>
        <p:nvSpPr>
          <p:cNvPr id="7" name="TextBox 6"/>
          <p:cNvSpPr txBox="1"/>
          <p:nvPr/>
        </p:nvSpPr>
        <p:spPr>
          <a:xfrm>
            <a:off x="152400" y="2209800"/>
            <a:ext cx="5974713" cy="3970318"/>
          </a:xfrm>
          <a:prstGeom prst="rect">
            <a:avLst/>
          </a:prstGeom>
          <a:noFill/>
        </p:spPr>
        <p:txBody>
          <a:bodyPr wrap="none" rtlCol="0">
            <a:spAutoFit/>
          </a:bodyPr>
          <a:lstStyle/>
          <a:p>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OnCorridor</a:t>
            </a:r>
            <a:r>
              <a:rPr lang="en-US" b="1" dirty="0" smtClean="0">
                <a:solidFill>
                  <a:schemeClr val="accent1"/>
                </a:solidFill>
                <a:latin typeface="Courier New" pitchFamily="49" charset="0"/>
                <a:cs typeface="Courier New" pitchFamily="49" charset="0"/>
              </a:rPr>
              <a:t>({room(1</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room(2),</a:t>
            </a:r>
          </a:p>
          <a:p>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room(3), room(4),</a:t>
            </a:r>
          </a:p>
          <a:p>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room(5</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room(7)},</a:t>
            </a:r>
          </a:p>
          <a:p>
            <a:r>
              <a:rPr lang="en-US" b="1" dirty="0" smtClean="0">
                <a:solidFill>
                  <a:schemeClr val="accent1"/>
                </a:solidFill>
                <a:latin typeface="Courier New" pitchFamily="49" charset="0"/>
                <a:cs typeface="Courier New" pitchFamily="49" charset="0"/>
              </a:rPr>
              <a:t>             c(North)).</a:t>
            </a:r>
          </a:p>
          <a:p>
            <a:endParaRPr lang="en-US" b="1" dirty="0" smtClean="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OnCorridor</a:t>
            </a:r>
            <a:r>
              <a:rPr lang="en-US" b="1" dirty="0" smtClean="0">
                <a:solidFill>
                  <a:schemeClr val="accent1"/>
                </a:solidFill>
                <a:latin typeface="Courier New" pitchFamily="49" charset="0"/>
                <a:cs typeface="Courier New" pitchFamily="49" charset="0"/>
              </a:rPr>
              <a:t>({room(6</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room(8),</a:t>
            </a:r>
          </a:p>
          <a:p>
            <a:r>
              <a:rPr lang="en-US" b="1" dirty="0" smtClean="0">
                <a:solidFill>
                  <a:schemeClr val="accent1"/>
                </a:solidFill>
                <a:latin typeface="Courier New" pitchFamily="49" charset="0"/>
                <a:cs typeface="Courier New" pitchFamily="49" charset="0"/>
              </a:rPr>
              <a:t>              room(9), room(11),</a:t>
            </a:r>
          </a:p>
          <a:p>
            <a:r>
              <a:rPr lang="en-US" b="1" dirty="0" smtClean="0">
                <a:solidFill>
                  <a:schemeClr val="accent1"/>
                </a:solidFill>
                <a:latin typeface="Courier New" pitchFamily="49" charset="0"/>
                <a:cs typeface="Courier New" pitchFamily="49" charset="0"/>
              </a:rPr>
              <a:t>              room(13),room(15)},</a:t>
            </a:r>
          </a:p>
          <a:p>
            <a:r>
              <a:rPr lang="en-US" b="1" dirty="0" smtClean="0">
                <a:solidFill>
                  <a:schemeClr val="accent1"/>
                </a:solidFill>
                <a:latin typeface="Courier New" pitchFamily="49" charset="0"/>
                <a:cs typeface="Courier New" pitchFamily="49" charset="0"/>
              </a:rPr>
              <a:t>             c(South)).</a:t>
            </a:r>
          </a:p>
          <a:p>
            <a:endParaRPr lang="en-US" b="1" dirty="0" smtClean="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OnCorridor</a:t>
            </a:r>
            <a:r>
              <a:rPr lang="en-US" b="1" dirty="0" smtClean="0">
                <a:solidFill>
                  <a:schemeClr val="accent1"/>
                </a:solidFill>
                <a:latin typeface="Courier New" pitchFamily="49" charset="0"/>
                <a:cs typeface="Courier New" pitchFamily="49" charset="0"/>
              </a:rPr>
              <a:t>({room(1</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room(15)},</a:t>
            </a:r>
          </a:p>
          <a:p>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c(West)).</a:t>
            </a:r>
          </a:p>
          <a:p>
            <a:endParaRPr lang="en-US" b="1" dirty="0" smtClean="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OnCorridor</a:t>
            </a:r>
            <a:r>
              <a:rPr lang="en-US" b="1" dirty="0" smtClean="0">
                <a:solidFill>
                  <a:schemeClr val="accent1"/>
                </a:solidFill>
                <a:latin typeface="Courier New" pitchFamily="49" charset="0"/>
                <a:cs typeface="Courier New" pitchFamily="49" charset="0"/>
              </a:rPr>
              <a:t>({room(7</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room(9</a:t>
            </a:r>
            <a:r>
              <a:rPr lang="en-US" b="1" dirty="0">
                <a:solidFill>
                  <a:schemeClr val="accent1"/>
                </a:solidFill>
                <a:latin typeface="Courier New" pitchFamily="49" charset="0"/>
                <a:cs typeface="Courier New" pitchFamily="49" charset="0"/>
              </a:rPr>
              <a:t>)}, c(East)).</a:t>
            </a:r>
          </a:p>
        </p:txBody>
      </p:sp>
    </p:spTree>
    <p:extLst>
      <p:ext uri="{BB962C8B-B14F-4D97-AF65-F5344CB8AC3E}">
        <p14:creationId xmlns:p14="http://schemas.microsoft.com/office/powerpoint/2010/main" val="3067736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Agents with &amp; without Models of Time</a:t>
            </a:r>
            <a:endParaRPr lang="en-US" dirty="0"/>
          </a:p>
        </p:txBody>
      </p:sp>
      <p:sp>
        <p:nvSpPr>
          <p:cNvPr id="3" name="Content Placeholder 2"/>
          <p:cNvSpPr>
            <a:spLocks noGrp="1"/>
          </p:cNvSpPr>
          <p:nvPr>
            <p:ph idx="1"/>
          </p:nvPr>
        </p:nvSpPr>
        <p:spPr/>
        <p:txBody>
          <a:bodyPr/>
          <a:lstStyle/>
          <a:p>
            <a:r>
              <a:rPr lang="en-US" dirty="0" smtClean="0"/>
              <a:t>With a model of time:</a:t>
            </a:r>
          </a:p>
          <a:p>
            <a:pPr lvl="1"/>
            <a:r>
              <a:rPr lang="en-US" dirty="0" smtClean="0"/>
              <a:t>Beliefs may have temporal arguments.</a:t>
            </a:r>
          </a:p>
          <a:p>
            <a:pPr lvl="1"/>
            <a:r>
              <a:rPr lang="en-US" dirty="0" smtClean="0"/>
              <a:t>Beliefs of previous states remain associated with their times.</a:t>
            </a:r>
          </a:p>
          <a:p>
            <a:pPr lvl="1"/>
            <a:r>
              <a:rPr lang="en-US" dirty="0" smtClean="0"/>
              <a:t>Allow for a moving NOW.</a:t>
            </a:r>
          </a:p>
          <a:p>
            <a:pPr lvl="1"/>
            <a:r>
              <a:rPr lang="en-US" dirty="0" smtClean="0"/>
              <a:t>Support episodic memory.</a:t>
            </a:r>
          </a:p>
          <a:p>
            <a:r>
              <a:rPr lang="en-US" dirty="0" smtClean="0"/>
              <a:t>Without a model of time:</a:t>
            </a:r>
          </a:p>
          <a:p>
            <a:pPr lvl="1"/>
            <a:r>
              <a:rPr lang="en-US" dirty="0" smtClean="0"/>
              <a:t>All beliefs are about now.</a:t>
            </a:r>
          </a:p>
          <a:p>
            <a:pPr lvl="1"/>
            <a:r>
              <a:rPr lang="en-US" dirty="0"/>
              <a:t>No episodic memory.</a:t>
            </a:r>
          </a:p>
          <a:p>
            <a:pPr lvl="1"/>
            <a:r>
              <a:rPr lang="en-US" dirty="0" smtClean="0"/>
              <a:t>Beliefs of previous states can be forgotten.</a:t>
            </a:r>
          </a:p>
          <a:p>
            <a:pPr lvl="2"/>
            <a:r>
              <a:rPr lang="en-US" dirty="0" smtClean="0"/>
              <a:t>Requires Belief Revision (Truth Maintenance).</a:t>
            </a:r>
          </a:p>
          <a:p>
            <a:r>
              <a:rPr lang="en-US" dirty="0" smtClean="0"/>
              <a:t>Delivery Agent has no model of time.</a:t>
            </a:r>
            <a:endParaRPr lang="en-US" dirty="0"/>
          </a:p>
        </p:txBody>
      </p:sp>
      <p:sp>
        <p:nvSpPr>
          <p:cNvPr id="4" name="Date Placeholder 3"/>
          <p:cNvSpPr>
            <a:spLocks noGrp="1"/>
          </p:cNvSpPr>
          <p:nvPr>
            <p:ph type="dt" sz="half" idx="10"/>
          </p:nvPr>
        </p:nvSpPr>
        <p:spPr/>
        <p:txBody>
          <a:bodyPr/>
          <a:lstStyle/>
          <a:p>
            <a:fld id="{CF6BF20B-0DA8-4C4A-89D7-833C4AE08B77}"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31</a:t>
            </a:fld>
            <a:endParaRPr lang="en-US"/>
          </a:p>
        </p:txBody>
      </p:sp>
    </p:spTree>
    <p:extLst>
      <p:ext uri="{BB962C8B-B14F-4D97-AF65-F5344CB8AC3E}">
        <p14:creationId xmlns:p14="http://schemas.microsoft.com/office/powerpoint/2010/main" val="33409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901" y="533400"/>
            <a:ext cx="3429000" cy="5182688"/>
          </a:xfrm>
          <a:prstGeom prst="rect">
            <a:avLst/>
          </a:prstGeom>
        </p:spPr>
      </p:pic>
      <p:sp>
        <p:nvSpPr>
          <p:cNvPr id="2" name="Title 1"/>
          <p:cNvSpPr>
            <a:spLocks noGrp="1"/>
          </p:cNvSpPr>
          <p:nvPr>
            <p:ph type="title"/>
          </p:nvPr>
        </p:nvSpPr>
        <p:spPr/>
        <p:txBody>
          <a:bodyPr/>
          <a:lstStyle/>
          <a:p>
            <a:r>
              <a:rPr lang="en-US" dirty="0" smtClean="0"/>
              <a:t>A Propositional Fluent</a:t>
            </a:r>
            <a:endParaRPr lang="en-US" dirty="0"/>
          </a:p>
        </p:txBody>
      </p:sp>
      <p:sp>
        <p:nvSpPr>
          <p:cNvPr id="3" name="Date Placeholder 2"/>
          <p:cNvSpPr>
            <a:spLocks noGrp="1"/>
          </p:cNvSpPr>
          <p:nvPr>
            <p:ph type="dt" sz="half" idx="10"/>
          </p:nvPr>
        </p:nvSpPr>
        <p:spPr/>
        <p:txBody>
          <a:bodyPr/>
          <a:lstStyle/>
          <a:p>
            <a:fld id="{849AC4D8-9087-4F59-B03D-55CD63617399}"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32</a:t>
            </a:fld>
            <a:endParaRPr lang="en-US"/>
          </a:p>
        </p:txBody>
      </p:sp>
      <p:sp>
        <p:nvSpPr>
          <p:cNvPr id="7" name="TextBox 6"/>
          <p:cNvSpPr txBox="1"/>
          <p:nvPr/>
        </p:nvSpPr>
        <p:spPr>
          <a:xfrm>
            <a:off x="304800" y="1524000"/>
            <a:ext cx="5109091" cy="3416320"/>
          </a:xfrm>
          <a:prstGeom prst="rect">
            <a:avLst/>
          </a:prstGeom>
          <a:noFill/>
        </p:spPr>
        <p:txBody>
          <a:bodyPr wrap="none" rtlCol="0">
            <a:spAutoFit/>
          </a:bodyPr>
          <a:lstStyle/>
          <a:p>
            <a:r>
              <a:rPr lang="en-US" dirty="0">
                <a:cs typeface="Courier New" pitchFamily="49" charset="0"/>
              </a:rPr>
              <a:t>;;; </a:t>
            </a:r>
            <a:r>
              <a:rPr lang="en-US" i="1" dirty="0" err="1">
                <a:cs typeface="Courier New" pitchFamily="49" charset="0"/>
              </a:rPr>
              <a:t>AheadIs</a:t>
            </a:r>
            <a:r>
              <a:rPr lang="en-US" i="1" dirty="0">
                <a:cs typeface="Courier New" pitchFamily="49" charset="0"/>
              </a:rPr>
              <a:t>(x): The proposition that </a:t>
            </a:r>
            <a:r>
              <a:rPr lang="en-US" i="1" dirty="0" smtClean="0">
                <a:cs typeface="Courier New" pitchFamily="49" charset="0"/>
              </a:rPr>
              <a:t>building part,</a:t>
            </a:r>
          </a:p>
          <a:p>
            <a:r>
              <a:rPr lang="en-US" dirty="0" smtClean="0">
                <a:cs typeface="Courier New" pitchFamily="49" charset="0"/>
              </a:rPr>
              <a:t>;;;</a:t>
            </a:r>
            <a:r>
              <a:rPr lang="en-US" i="1" dirty="0" smtClean="0">
                <a:cs typeface="Courier New" pitchFamily="49" charset="0"/>
              </a:rPr>
              <a:t>              x, is </a:t>
            </a:r>
            <a:r>
              <a:rPr lang="en-US" i="1" dirty="0">
                <a:cs typeface="Courier New" pitchFamily="49" charset="0"/>
              </a:rPr>
              <a:t>immediately in front of the agent</a:t>
            </a:r>
            <a:r>
              <a:rPr lang="en-US" i="1" dirty="0" smtClean="0">
                <a:cs typeface="Courier New" pitchFamily="49" charset="0"/>
              </a:rPr>
              <a:t>.</a:t>
            </a:r>
          </a:p>
          <a:p>
            <a:r>
              <a:rPr lang="en-US" b="1" dirty="0" smtClean="0">
                <a:solidFill>
                  <a:schemeClr val="accent1"/>
                </a:solidFill>
                <a:latin typeface="Courier New" pitchFamily="49" charset="0"/>
                <a:cs typeface="Courier New" pitchFamily="49" charset="0"/>
              </a:rPr>
              <a:t>define-frame </a:t>
            </a:r>
            <a:r>
              <a:rPr lang="en-US" b="1" dirty="0" err="1">
                <a:solidFill>
                  <a:schemeClr val="accent1"/>
                </a:solidFill>
                <a:latin typeface="Courier New" pitchFamily="49" charset="0"/>
                <a:cs typeface="Courier New" pitchFamily="49" charset="0"/>
              </a:rPr>
              <a:t>AheadIs</a:t>
            </a:r>
            <a:r>
              <a:rPr lang="en-US" b="1" dirty="0">
                <a:solidFill>
                  <a:schemeClr val="accent1"/>
                </a:solidFill>
                <a:latin typeface="Courier New" pitchFamily="49" charset="0"/>
                <a:cs typeface="Courier New" pitchFamily="49" charset="0"/>
              </a:rPr>
              <a:t> (nil ahead</a:t>
            </a:r>
            <a:r>
              <a:rPr lang="en-US" b="1" dirty="0" smtClean="0">
                <a:solidFill>
                  <a:schemeClr val="accent1"/>
                </a:solidFill>
                <a:latin typeface="Courier New" pitchFamily="49" charset="0"/>
                <a:cs typeface="Courier New" pitchFamily="49" charset="0"/>
              </a:rPr>
              <a:t>)</a:t>
            </a:r>
          </a:p>
          <a:p>
            <a:endParaRPr lang="en-US" b="1" dirty="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xor</a:t>
            </a:r>
            <a:r>
              <a:rPr lang="en-US" b="1" dirty="0" smtClean="0">
                <a:solidFill>
                  <a:schemeClr val="accent1"/>
                </a:solidFill>
                <a:latin typeface="Courier New" pitchFamily="49" charset="0"/>
                <a:cs typeface="Courier New" pitchFamily="49" charset="0"/>
              </a:rPr>
              <a:t>{</a:t>
            </a:r>
            <a:r>
              <a:rPr lang="en-US" b="1" dirty="0" err="1" smtClean="0">
                <a:solidFill>
                  <a:schemeClr val="accent1"/>
                </a:solidFill>
                <a:latin typeface="Courier New" pitchFamily="49" charset="0"/>
                <a:cs typeface="Courier New" pitchFamily="49" charset="0"/>
              </a:rPr>
              <a:t>AheadIs</a:t>
            </a:r>
            <a:r>
              <a:rPr lang="en-US" b="1" dirty="0" smtClean="0">
                <a:solidFill>
                  <a:schemeClr val="accent1"/>
                </a:solidFill>
                <a:latin typeface="Courier New" pitchFamily="49" charset="0"/>
                <a:cs typeface="Courier New" pitchFamily="49" charset="0"/>
              </a:rPr>
              <a:t>(corridor),</a:t>
            </a:r>
          </a:p>
          <a:p>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AheadIs</a:t>
            </a:r>
            <a:r>
              <a:rPr lang="en-US" b="1" dirty="0" smtClean="0">
                <a:solidFill>
                  <a:schemeClr val="accent1"/>
                </a:solidFill>
                <a:latin typeface="Courier New" pitchFamily="49" charset="0"/>
                <a:cs typeface="Courier New" pitchFamily="49" charset="0"/>
              </a:rPr>
              <a:t>(room),</a:t>
            </a:r>
          </a:p>
          <a:p>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AheadIs</a:t>
            </a:r>
            <a:r>
              <a:rPr lang="en-US" b="1" dirty="0" smtClean="0">
                <a:solidFill>
                  <a:schemeClr val="accent1"/>
                </a:solidFill>
                <a:latin typeface="Courier New" pitchFamily="49" charset="0"/>
                <a:cs typeface="Courier New" pitchFamily="49" charset="0"/>
              </a:rPr>
              <a:t>(wall)}.</a:t>
            </a:r>
          </a:p>
          <a:p>
            <a:endParaRPr lang="en-US" b="1" dirty="0">
              <a:solidFill>
                <a:schemeClr val="accent1"/>
              </a:solidFill>
              <a:latin typeface="Courier New" pitchFamily="49" charset="0"/>
              <a:cs typeface="Courier New" pitchFamily="49" charset="0"/>
            </a:endParaRPr>
          </a:p>
          <a:p>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AheadIs</a:t>
            </a:r>
            <a:r>
              <a:rPr lang="en-US" b="1" dirty="0">
                <a:solidFill>
                  <a:schemeClr val="accent1"/>
                </a:solidFill>
                <a:latin typeface="Courier New" pitchFamily="49" charset="0"/>
                <a:cs typeface="Courier New" pitchFamily="49" charset="0"/>
              </a:rPr>
              <a:t>(corridor</a:t>
            </a:r>
            <a:r>
              <a:rPr lang="en-US" b="1" dirty="0" smtClean="0">
                <a:solidFill>
                  <a:schemeClr val="accent1"/>
                </a:solidFill>
                <a:latin typeface="Courier New" pitchFamily="49" charset="0"/>
                <a:cs typeface="Courier New" pitchFamily="49" charset="0"/>
              </a:rPr>
              <a:t>)!</a:t>
            </a:r>
          </a:p>
          <a:p>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wff6!:  ~</a:t>
            </a:r>
            <a:r>
              <a:rPr lang="en-US" b="1" dirty="0" err="1" smtClean="0">
                <a:solidFill>
                  <a:schemeClr val="accent1"/>
                </a:solidFill>
                <a:latin typeface="Courier New" pitchFamily="49" charset="0"/>
                <a:cs typeface="Courier New" pitchFamily="49" charset="0"/>
              </a:rPr>
              <a:t>AheadIs</a:t>
            </a:r>
            <a:r>
              <a:rPr lang="en-US" b="1" dirty="0" smtClean="0">
                <a:solidFill>
                  <a:schemeClr val="accent1"/>
                </a:solidFill>
                <a:latin typeface="Courier New" pitchFamily="49" charset="0"/>
                <a:cs typeface="Courier New" pitchFamily="49" charset="0"/>
              </a:rPr>
              <a:t>(room)</a:t>
            </a:r>
          </a:p>
          <a:p>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wff5</a:t>
            </a:r>
            <a:r>
              <a:rPr lang="en-US" b="1" dirty="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AheadIs</a:t>
            </a:r>
            <a:r>
              <a:rPr lang="en-US" b="1" dirty="0" smtClean="0">
                <a:solidFill>
                  <a:schemeClr val="accent1"/>
                </a:solidFill>
                <a:latin typeface="Courier New" pitchFamily="49" charset="0"/>
                <a:cs typeface="Courier New" pitchFamily="49" charset="0"/>
              </a:rPr>
              <a:t>(wall)</a:t>
            </a:r>
          </a:p>
          <a:p>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wff1</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AheadIs</a:t>
            </a:r>
            <a:r>
              <a:rPr lang="en-US" b="1" dirty="0">
                <a:solidFill>
                  <a:schemeClr val="accent1"/>
                </a:solidFill>
                <a:latin typeface="Courier New" pitchFamily="49" charset="0"/>
                <a:cs typeface="Courier New" pitchFamily="49" charset="0"/>
              </a:rPr>
              <a:t>(corridor) </a:t>
            </a:r>
          </a:p>
        </p:txBody>
      </p:sp>
    </p:spTree>
    <p:extLst>
      <p:ext uri="{BB962C8B-B14F-4D97-AF65-F5344CB8AC3E}">
        <p14:creationId xmlns:p14="http://schemas.microsoft.com/office/powerpoint/2010/main" val="2494638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Non-Atomic Propositions</a:t>
            </a:r>
            <a:endParaRPr lang="en-US" dirty="0"/>
          </a:p>
        </p:txBody>
      </p:sp>
      <p:sp>
        <p:nvSpPr>
          <p:cNvPr id="3" name="Content Placeholder 2"/>
          <p:cNvSpPr>
            <a:spLocks noGrp="1"/>
          </p:cNvSpPr>
          <p:nvPr>
            <p:ph idx="1"/>
          </p:nvPr>
        </p:nvSpPr>
        <p:spPr>
          <a:xfrm>
            <a:off x="457200" y="1447800"/>
            <a:ext cx="8229600" cy="4876800"/>
          </a:xfrm>
        </p:spPr>
        <p:txBody>
          <a:bodyPr/>
          <a:lstStyle/>
          <a:p>
            <a:r>
              <a:rPr lang="en-US" dirty="0" smtClean="0"/>
              <a:t>For any proposition, </a:t>
            </a:r>
            <a:r>
              <a:rPr lang="en-US" b="1" i="1" dirty="0" smtClean="0">
                <a:solidFill>
                  <a:schemeClr val="accent1"/>
                </a:solidFill>
                <a:latin typeface="Courier New" pitchFamily="49" charset="0"/>
                <a:cs typeface="Courier New" pitchFamily="49" charset="0"/>
              </a:rPr>
              <a:t>p</a:t>
            </a:r>
            <a:r>
              <a:rPr lang="en-US" dirty="0" smtClean="0"/>
              <a:t>:</a:t>
            </a:r>
          </a:p>
          <a:p>
            <a:r>
              <a:rPr lang="en-US" b="1" dirty="0" smtClean="0">
                <a:solidFill>
                  <a:schemeClr val="accent1"/>
                </a:solidFill>
                <a:latin typeface="Courier New" pitchFamily="49" charset="0"/>
                <a:cs typeface="Courier New" pitchFamily="49" charset="0"/>
              </a:rPr>
              <a:t>~</a:t>
            </a:r>
            <a:r>
              <a:rPr lang="en-US" b="1" i="1" dirty="0" smtClean="0">
                <a:solidFill>
                  <a:schemeClr val="accent1"/>
                </a:solidFill>
                <a:latin typeface="Courier New" pitchFamily="49" charset="0"/>
                <a:cs typeface="Courier New" pitchFamily="49" charset="0"/>
              </a:rPr>
              <a:t>p</a:t>
            </a:r>
          </a:p>
          <a:p>
            <a:r>
              <a:rPr lang="en-US" b="1" dirty="0" smtClean="0">
                <a:solidFill>
                  <a:schemeClr val="accent1"/>
                </a:solidFill>
                <a:latin typeface="Courier New" pitchFamily="49" charset="0"/>
                <a:cs typeface="Courier New" pitchFamily="49" charset="0"/>
              </a:rPr>
              <a:t>and{</a:t>
            </a:r>
            <a:r>
              <a:rPr lang="en-US" b="1" i="1" dirty="0" smtClean="0">
                <a:solidFill>
                  <a:schemeClr val="accent1"/>
                </a:solidFill>
                <a:latin typeface="Courier New" pitchFamily="49" charset="0"/>
                <a:cs typeface="Courier New" pitchFamily="49" charset="0"/>
              </a:rPr>
              <a:t>p1</a:t>
            </a:r>
            <a:r>
              <a:rPr lang="en-US" b="1" dirty="0" smtClean="0">
                <a:solidFill>
                  <a:schemeClr val="accent1"/>
                </a:solidFill>
                <a:latin typeface="Courier New" pitchFamily="49" charset="0"/>
                <a:cs typeface="Courier New" pitchFamily="49" charset="0"/>
              </a:rPr>
              <a:t>, …, </a:t>
            </a:r>
            <a:r>
              <a:rPr lang="en-US" b="1" i="1" dirty="0" err="1" smtClean="0">
                <a:solidFill>
                  <a:schemeClr val="accent1"/>
                </a:solidFill>
                <a:latin typeface="Courier New" pitchFamily="49" charset="0"/>
                <a:cs typeface="Courier New" pitchFamily="49" charset="0"/>
              </a:rPr>
              <a:t>pn</a:t>
            </a:r>
            <a:r>
              <a:rPr lang="en-US" b="1" dirty="0" smtClean="0">
                <a:solidFill>
                  <a:schemeClr val="accent1"/>
                </a:solidFill>
                <a:latin typeface="Courier New" pitchFamily="49" charset="0"/>
                <a:cs typeface="Courier New" pitchFamily="49" charset="0"/>
              </a:rPr>
              <a:t>}</a:t>
            </a:r>
          </a:p>
          <a:p>
            <a:r>
              <a:rPr lang="en-US" b="1" i="1" dirty="0" smtClean="0">
                <a:solidFill>
                  <a:schemeClr val="accent1"/>
                </a:solidFill>
                <a:latin typeface="Courier New" pitchFamily="49" charset="0"/>
                <a:cs typeface="Courier New" pitchFamily="49" charset="0"/>
              </a:rPr>
              <a:t>p1 </a:t>
            </a:r>
            <a:r>
              <a:rPr lang="en-US" b="1" dirty="0" smtClean="0">
                <a:solidFill>
                  <a:schemeClr val="accent1"/>
                </a:solidFill>
                <a:latin typeface="Courier New" pitchFamily="49" charset="0"/>
                <a:cs typeface="Courier New" pitchFamily="49" charset="0"/>
              </a:rPr>
              <a:t>and … and </a:t>
            </a:r>
            <a:r>
              <a:rPr lang="en-US" b="1" i="1" dirty="0" err="1" smtClean="0">
                <a:solidFill>
                  <a:schemeClr val="accent1"/>
                </a:solidFill>
                <a:latin typeface="Courier New" pitchFamily="49" charset="0"/>
                <a:cs typeface="Courier New" pitchFamily="49" charset="0"/>
              </a:rPr>
              <a:t>pn</a:t>
            </a:r>
            <a:endParaRPr lang="en-US" b="1" dirty="0" smtClean="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or{</a:t>
            </a:r>
            <a:r>
              <a:rPr lang="en-US" b="1" i="1" dirty="0" smtClean="0">
                <a:solidFill>
                  <a:schemeClr val="accent1"/>
                </a:solidFill>
                <a:latin typeface="Courier New" pitchFamily="49" charset="0"/>
                <a:cs typeface="Courier New" pitchFamily="49" charset="0"/>
              </a:rPr>
              <a:t>p1</a:t>
            </a:r>
            <a:r>
              <a:rPr lang="en-US" b="1" dirty="0">
                <a:solidFill>
                  <a:schemeClr val="accent1"/>
                </a:solidFill>
                <a:latin typeface="Courier New" pitchFamily="49" charset="0"/>
                <a:cs typeface="Courier New" pitchFamily="49" charset="0"/>
              </a:rPr>
              <a:t>, …, </a:t>
            </a:r>
            <a:r>
              <a:rPr lang="en-US" b="1" i="1" dirty="0" err="1">
                <a:solidFill>
                  <a:schemeClr val="accent1"/>
                </a:solidFill>
                <a:latin typeface="Courier New" pitchFamily="49" charset="0"/>
                <a:cs typeface="Courier New" pitchFamily="49" charset="0"/>
              </a:rPr>
              <a:t>pn</a:t>
            </a:r>
            <a:r>
              <a:rPr lang="en-US" b="1" dirty="0" smtClean="0">
                <a:solidFill>
                  <a:schemeClr val="accent1"/>
                </a:solidFill>
                <a:latin typeface="Courier New" pitchFamily="49" charset="0"/>
                <a:cs typeface="Courier New" pitchFamily="49" charset="0"/>
              </a:rPr>
              <a:t>}</a:t>
            </a:r>
          </a:p>
          <a:p>
            <a:r>
              <a:rPr lang="en-US" b="1" i="1" dirty="0">
                <a:solidFill>
                  <a:schemeClr val="accent1"/>
                </a:solidFill>
                <a:latin typeface="Courier New" pitchFamily="49" charset="0"/>
                <a:cs typeface="Courier New" pitchFamily="49" charset="0"/>
              </a:rPr>
              <a:t>p1 </a:t>
            </a:r>
            <a:r>
              <a:rPr lang="en-US" b="1" dirty="0" smtClean="0">
                <a:solidFill>
                  <a:schemeClr val="accent1"/>
                </a:solidFill>
                <a:latin typeface="Courier New" pitchFamily="49" charset="0"/>
                <a:cs typeface="Courier New" pitchFamily="49" charset="0"/>
              </a:rPr>
              <a:t>or … or </a:t>
            </a:r>
            <a:r>
              <a:rPr lang="en-US" b="1" i="1" dirty="0" err="1" smtClean="0">
                <a:solidFill>
                  <a:schemeClr val="accent1"/>
                </a:solidFill>
                <a:latin typeface="Courier New" pitchFamily="49" charset="0"/>
                <a:cs typeface="Courier New" pitchFamily="49" charset="0"/>
              </a:rPr>
              <a:t>pn</a:t>
            </a:r>
            <a:endParaRPr lang="en-US" b="1" dirty="0">
              <a:solidFill>
                <a:schemeClr val="accent1"/>
              </a:solidFill>
              <a:latin typeface="Courier New" pitchFamily="49" charset="0"/>
              <a:cs typeface="Courier New" pitchFamily="49" charset="0"/>
            </a:endParaRPr>
          </a:p>
          <a:p>
            <a:r>
              <a:rPr lang="en-US" b="1" dirty="0" err="1" smtClean="0">
                <a:solidFill>
                  <a:schemeClr val="accent1"/>
                </a:solidFill>
                <a:latin typeface="Courier New" pitchFamily="49" charset="0"/>
                <a:cs typeface="Courier New" pitchFamily="49" charset="0"/>
              </a:rPr>
              <a:t>nand</a:t>
            </a:r>
            <a:r>
              <a:rPr lang="en-US" b="1" dirty="0" smtClean="0">
                <a:solidFill>
                  <a:schemeClr val="accent1"/>
                </a:solidFill>
                <a:latin typeface="Courier New" pitchFamily="49" charset="0"/>
                <a:cs typeface="Courier New" pitchFamily="49" charset="0"/>
              </a:rPr>
              <a:t>{</a:t>
            </a:r>
            <a:r>
              <a:rPr lang="en-US" b="1" i="1" dirty="0" smtClean="0">
                <a:solidFill>
                  <a:schemeClr val="accent1"/>
                </a:solidFill>
                <a:latin typeface="Courier New" pitchFamily="49" charset="0"/>
                <a:cs typeface="Courier New" pitchFamily="49" charset="0"/>
              </a:rPr>
              <a:t>p1</a:t>
            </a:r>
            <a:r>
              <a:rPr lang="en-US" b="1" dirty="0">
                <a:solidFill>
                  <a:schemeClr val="accent1"/>
                </a:solidFill>
                <a:latin typeface="Courier New" pitchFamily="49" charset="0"/>
                <a:cs typeface="Courier New" pitchFamily="49" charset="0"/>
              </a:rPr>
              <a:t>, …, </a:t>
            </a:r>
            <a:r>
              <a:rPr lang="en-US" b="1" i="1" dirty="0" err="1">
                <a:solidFill>
                  <a:schemeClr val="accent1"/>
                </a:solidFill>
                <a:latin typeface="Courier New" pitchFamily="49" charset="0"/>
                <a:cs typeface="Courier New" pitchFamily="49" charset="0"/>
              </a:rPr>
              <a:t>pn</a:t>
            </a:r>
            <a:r>
              <a:rPr lang="en-US" b="1" dirty="0">
                <a:solidFill>
                  <a:schemeClr val="accent1"/>
                </a:solidFill>
                <a:latin typeface="Courier New" pitchFamily="49" charset="0"/>
                <a:cs typeface="Courier New" pitchFamily="49" charset="0"/>
              </a:rPr>
              <a:t>}</a:t>
            </a:r>
          </a:p>
          <a:p>
            <a:r>
              <a:rPr lang="en-US" b="1" dirty="0" smtClean="0">
                <a:solidFill>
                  <a:schemeClr val="accent1"/>
                </a:solidFill>
                <a:latin typeface="Courier New" pitchFamily="49" charset="0"/>
                <a:cs typeface="Courier New" pitchFamily="49" charset="0"/>
              </a:rPr>
              <a:t>nor{</a:t>
            </a:r>
            <a:r>
              <a:rPr lang="en-US" b="1" i="1" dirty="0" smtClean="0">
                <a:solidFill>
                  <a:schemeClr val="accent1"/>
                </a:solidFill>
                <a:latin typeface="Courier New" pitchFamily="49" charset="0"/>
                <a:cs typeface="Courier New" pitchFamily="49" charset="0"/>
              </a:rPr>
              <a:t>p1</a:t>
            </a:r>
            <a:r>
              <a:rPr lang="en-US" b="1" dirty="0">
                <a:solidFill>
                  <a:schemeClr val="accent1"/>
                </a:solidFill>
                <a:latin typeface="Courier New" pitchFamily="49" charset="0"/>
                <a:cs typeface="Courier New" pitchFamily="49" charset="0"/>
              </a:rPr>
              <a:t>, …, </a:t>
            </a:r>
            <a:r>
              <a:rPr lang="en-US" b="1" i="1" dirty="0" err="1">
                <a:solidFill>
                  <a:schemeClr val="accent1"/>
                </a:solidFill>
                <a:latin typeface="Courier New" pitchFamily="49" charset="0"/>
                <a:cs typeface="Courier New" pitchFamily="49" charset="0"/>
              </a:rPr>
              <a:t>pn</a:t>
            </a:r>
            <a:r>
              <a:rPr lang="en-US" b="1" dirty="0">
                <a:solidFill>
                  <a:schemeClr val="accent1"/>
                </a:solidFill>
                <a:latin typeface="Courier New" pitchFamily="49" charset="0"/>
                <a:cs typeface="Courier New" pitchFamily="49" charset="0"/>
              </a:rPr>
              <a:t>}</a:t>
            </a:r>
          </a:p>
          <a:p>
            <a:r>
              <a:rPr lang="en-US" b="1" dirty="0" err="1" smtClean="0">
                <a:solidFill>
                  <a:schemeClr val="accent1"/>
                </a:solidFill>
                <a:latin typeface="Courier New" pitchFamily="49" charset="0"/>
                <a:cs typeface="Courier New" pitchFamily="49" charset="0"/>
              </a:rPr>
              <a:t>xor</a:t>
            </a:r>
            <a:r>
              <a:rPr lang="en-US" b="1" dirty="0" smtClean="0">
                <a:solidFill>
                  <a:schemeClr val="accent1"/>
                </a:solidFill>
                <a:latin typeface="Courier New" pitchFamily="49" charset="0"/>
                <a:cs typeface="Courier New" pitchFamily="49" charset="0"/>
              </a:rPr>
              <a:t>{</a:t>
            </a:r>
            <a:r>
              <a:rPr lang="en-US" b="1" i="1" dirty="0" smtClean="0">
                <a:solidFill>
                  <a:schemeClr val="accent1"/>
                </a:solidFill>
                <a:latin typeface="Courier New" pitchFamily="49" charset="0"/>
                <a:cs typeface="Courier New" pitchFamily="49" charset="0"/>
              </a:rPr>
              <a:t>p1</a:t>
            </a:r>
            <a:r>
              <a:rPr lang="en-US" b="1" dirty="0">
                <a:solidFill>
                  <a:schemeClr val="accent1"/>
                </a:solidFill>
                <a:latin typeface="Courier New" pitchFamily="49" charset="0"/>
                <a:cs typeface="Courier New" pitchFamily="49" charset="0"/>
              </a:rPr>
              <a:t>, …, </a:t>
            </a:r>
            <a:r>
              <a:rPr lang="en-US" b="1" i="1" dirty="0" err="1">
                <a:solidFill>
                  <a:schemeClr val="accent1"/>
                </a:solidFill>
                <a:latin typeface="Courier New" pitchFamily="49" charset="0"/>
                <a:cs typeface="Courier New" pitchFamily="49" charset="0"/>
              </a:rPr>
              <a:t>pn</a:t>
            </a:r>
            <a:r>
              <a:rPr lang="en-US" b="1" dirty="0">
                <a:solidFill>
                  <a:schemeClr val="accent1"/>
                </a:solidFill>
                <a:latin typeface="Courier New" pitchFamily="49" charset="0"/>
                <a:cs typeface="Courier New" pitchFamily="49" charset="0"/>
              </a:rPr>
              <a:t>}</a:t>
            </a:r>
          </a:p>
          <a:p>
            <a:r>
              <a:rPr lang="en-US" b="1" dirty="0" err="1" smtClean="0">
                <a:solidFill>
                  <a:schemeClr val="accent1"/>
                </a:solidFill>
                <a:latin typeface="Courier New" pitchFamily="49" charset="0"/>
                <a:cs typeface="Courier New" pitchFamily="49" charset="0"/>
              </a:rPr>
              <a:t>iff</a:t>
            </a:r>
            <a:r>
              <a:rPr lang="en-US" b="1" dirty="0" smtClean="0">
                <a:solidFill>
                  <a:schemeClr val="accent1"/>
                </a:solidFill>
                <a:latin typeface="Courier New" pitchFamily="49" charset="0"/>
                <a:cs typeface="Courier New" pitchFamily="49" charset="0"/>
              </a:rPr>
              <a:t>{</a:t>
            </a:r>
            <a:r>
              <a:rPr lang="en-US" b="1" i="1" dirty="0" smtClean="0">
                <a:solidFill>
                  <a:schemeClr val="accent1"/>
                </a:solidFill>
                <a:latin typeface="Courier New" pitchFamily="49" charset="0"/>
                <a:cs typeface="Courier New" pitchFamily="49" charset="0"/>
              </a:rPr>
              <a:t>p1</a:t>
            </a:r>
            <a:r>
              <a:rPr lang="en-US" b="1" dirty="0">
                <a:solidFill>
                  <a:schemeClr val="accent1"/>
                </a:solidFill>
                <a:latin typeface="Courier New" pitchFamily="49" charset="0"/>
                <a:cs typeface="Courier New" pitchFamily="49" charset="0"/>
              </a:rPr>
              <a:t>, …, </a:t>
            </a:r>
            <a:r>
              <a:rPr lang="en-US" b="1" i="1" dirty="0" err="1">
                <a:solidFill>
                  <a:schemeClr val="accent1"/>
                </a:solidFill>
                <a:latin typeface="Courier New" pitchFamily="49" charset="0"/>
                <a:cs typeface="Courier New" pitchFamily="49" charset="0"/>
              </a:rPr>
              <a:t>pn</a:t>
            </a:r>
            <a:r>
              <a:rPr lang="en-US" b="1" dirty="0" smtClean="0">
                <a:solidFill>
                  <a:schemeClr val="accent1"/>
                </a:solidFill>
                <a:latin typeface="Courier New" pitchFamily="49" charset="0"/>
                <a:cs typeface="Courier New" pitchFamily="49" charset="0"/>
              </a:rPr>
              <a:t>}</a:t>
            </a:r>
          </a:p>
          <a:p>
            <a:r>
              <a:rPr lang="en-US" b="1" i="1" dirty="0">
                <a:solidFill>
                  <a:schemeClr val="accent1"/>
                </a:solidFill>
                <a:latin typeface="Courier New" pitchFamily="49" charset="0"/>
                <a:cs typeface="Courier New" pitchFamily="49" charset="0"/>
              </a:rPr>
              <a:t>p1 </a:t>
            </a:r>
            <a:r>
              <a:rPr lang="en-US" b="1" dirty="0" smtClean="0">
                <a:solidFill>
                  <a:schemeClr val="accent1"/>
                </a:solidFill>
                <a:latin typeface="Courier New" pitchFamily="49" charset="0"/>
                <a:cs typeface="Courier New" pitchFamily="49" charset="0"/>
                <a:sym typeface="Wingdings" pitchFamily="2" charset="2"/>
              </a:rPr>
              <a:t>&lt;=&gt; </a:t>
            </a:r>
            <a:r>
              <a:rPr lang="en-US" b="1" dirty="0" smtClean="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sym typeface="Wingdings" pitchFamily="2" charset="2"/>
              </a:rPr>
              <a:t>&lt;=&gt; </a:t>
            </a:r>
            <a:r>
              <a:rPr lang="en-US" b="1" i="1" dirty="0" err="1" smtClean="0">
                <a:solidFill>
                  <a:schemeClr val="accent1"/>
                </a:solidFill>
                <a:latin typeface="Courier New" pitchFamily="49" charset="0"/>
                <a:cs typeface="Courier New" pitchFamily="49" charset="0"/>
              </a:rPr>
              <a:t>pn</a:t>
            </a:r>
            <a:endParaRPr lang="en-US" b="1" dirty="0">
              <a:solidFill>
                <a:schemeClr val="accent1"/>
              </a:solidFill>
              <a:latin typeface="Courier New" pitchFamily="49" charset="0"/>
              <a:cs typeface="Courier New" pitchFamily="49" charset="0"/>
            </a:endParaRPr>
          </a:p>
          <a:p>
            <a:endParaRPr lang="en-US" dirty="0" smtClean="0"/>
          </a:p>
        </p:txBody>
      </p:sp>
      <p:sp>
        <p:nvSpPr>
          <p:cNvPr id="4" name="Date Placeholder 3"/>
          <p:cNvSpPr>
            <a:spLocks noGrp="1"/>
          </p:cNvSpPr>
          <p:nvPr>
            <p:ph type="dt" sz="half" idx="10"/>
          </p:nvPr>
        </p:nvSpPr>
        <p:spPr/>
        <p:txBody>
          <a:bodyPr/>
          <a:lstStyle/>
          <a:p>
            <a:fld id="{A5C9AFB1-BC38-4C35-B03A-AEDB5B64F85E}"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33</a:t>
            </a:fld>
            <a:endParaRPr lang="en-US"/>
          </a:p>
        </p:txBody>
      </p:sp>
    </p:spTree>
    <p:extLst>
      <p:ext uri="{BB962C8B-B14F-4D97-AF65-F5344CB8AC3E}">
        <p14:creationId xmlns:p14="http://schemas.microsoft.com/office/powerpoint/2010/main" val="1571681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Generalizations</a:t>
            </a:r>
            <a:endParaRPr lang="en-US" dirty="0"/>
          </a:p>
        </p:txBody>
      </p:sp>
      <p:sp>
        <p:nvSpPr>
          <p:cNvPr id="3" name="Content Placeholder 2"/>
          <p:cNvSpPr>
            <a:spLocks noGrp="1"/>
          </p:cNvSpPr>
          <p:nvPr>
            <p:ph idx="1"/>
          </p:nvPr>
        </p:nvSpPr>
        <p:spPr/>
        <p:txBody>
          <a:bodyPr/>
          <a:lstStyle/>
          <a:p>
            <a:r>
              <a:rPr lang="en-US" dirty="0"/>
              <a:t>For any </a:t>
            </a:r>
            <a:r>
              <a:rPr lang="en-US" dirty="0" smtClean="0"/>
              <a:t>propositions, </a:t>
            </a:r>
            <a:r>
              <a:rPr lang="en-US" b="1" i="1" dirty="0" smtClean="0">
                <a:solidFill>
                  <a:schemeClr val="accent1"/>
                </a:solidFill>
                <a:latin typeface="Courier New" pitchFamily="49" charset="0"/>
                <a:cs typeface="Courier New" pitchFamily="49" charset="0"/>
              </a:rPr>
              <a:t>p</a:t>
            </a:r>
            <a:r>
              <a:rPr lang="en-US" dirty="0" smtClean="0">
                <a:cs typeface="Courier New" pitchFamily="49" charset="0"/>
              </a:rPr>
              <a:t>, integers, </a:t>
            </a:r>
            <a:r>
              <a:rPr lang="en-US" b="1" i="1" dirty="0" err="1" smtClean="0">
                <a:solidFill>
                  <a:schemeClr val="accent1"/>
                </a:solidFill>
                <a:latin typeface="Courier New" pitchFamily="49" charset="0"/>
                <a:cs typeface="Courier New" pitchFamily="49" charset="0"/>
              </a:rPr>
              <a:t>i</a:t>
            </a:r>
            <a:r>
              <a:rPr lang="en-US" dirty="0" smtClean="0">
                <a:cs typeface="Courier New" pitchFamily="49" charset="0"/>
              </a:rPr>
              <a:t>&lt;=</a:t>
            </a:r>
            <a:r>
              <a:rPr lang="en-US" b="1" i="1" dirty="0" smtClean="0">
                <a:solidFill>
                  <a:schemeClr val="accent1"/>
                </a:solidFill>
                <a:latin typeface="Courier New" pitchFamily="49" charset="0"/>
                <a:cs typeface="Courier New" pitchFamily="49" charset="0"/>
              </a:rPr>
              <a:t>j</a:t>
            </a:r>
            <a:r>
              <a:rPr lang="en-US" dirty="0" smtClean="0">
                <a:cs typeface="Courier New" pitchFamily="49" charset="0"/>
              </a:rPr>
              <a:t>&lt;=</a:t>
            </a:r>
            <a:r>
              <a:rPr lang="en-US" b="1" i="1" dirty="0" smtClean="0">
                <a:solidFill>
                  <a:schemeClr val="accent1"/>
                </a:solidFill>
                <a:latin typeface="Courier New" pitchFamily="49" charset="0"/>
                <a:cs typeface="Courier New" pitchFamily="49" charset="0"/>
              </a:rPr>
              <a:t>n</a:t>
            </a:r>
            <a:r>
              <a:rPr lang="en-US" dirty="0" smtClean="0"/>
              <a:t>:</a:t>
            </a:r>
            <a:endParaRPr lang="en-US" b="1" i="1" dirty="0">
              <a:solidFill>
                <a:schemeClr val="accent1"/>
              </a:solidFill>
              <a:latin typeface="Courier New" pitchFamily="49" charset="0"/>
              <a:cs typeface="Courier New" pitchFamily="49" charset="0"/>
            </a:endParaRPr>
          </a:p>
          <a:p>
            <a:r>
              <a:rPr lang="en-US" b="1" dirty="0" err="1">
                <a:solidFill>
                  <a:schemeClr val="accent1"/>
                </a:solidFill>
                <a:latin typeface="Courier New" pitchFamily="49" charset="0"/>
                <a:cs typeface="Courier New" pitchFamily="49" charset="0"/>
              </a:rPr>
              <a:t>a</a:t>
            </a:r>
            <a:r>
              <a:rPr lang="en-US" b="1" dirty="0" err="1" smtClean="0">
                <a:solidFill>
                  <a:schemeClr val="accent1"/>
                </a:solidFill>
                <a:latin typeface="Courier New" pitchFamily="49" charset="0"/>
                <a:cs typeface="Courier New" pitchFamily="49" charset="0"/>
              </a:rPr>
              <a:t>ndor</a:t>
            </a:r>
            <a:r>
              <a:rPr lang="en-US" b="1" dirty="0" smtClean="0">
                <a:solidFill>
                  <a:schemeClr val="accent1"/>
                </a:solidFill>
                <a:latin typeface="Courier New" pitchFamily="49" charset="0"/>
                <a:cs typeface="Courier New" pitchFamily="49" charset="0"/>
              </a:rPr>
              <a:t>(</a:t>
            </a:r>
            <a:r>
              <a:rPr lang="en-US" b="1" dirty="0" err="1" smtClean="0">
                <a:solidFill>
                  <a:schemeClr val="accent1"/>
                </a:solidFill>
                <a:latin typeface="Courier New" pitchFamily="49" charset="0"/>
                <a:cs typeface="Courier New" pitchFamily="49" charset="0"/>
              </a:rPr>
              <a:t>i,j</a:t>
            </a:r>
            <a:r>
              <a:rPr lang="en-US" b="1" dirty="0" smtClean="0">
                <a:solidFill>
                  <a:schemeClr val="accent1"/>
                </a:solidFill>
                <a:latin typeface="Courier New" pitchFamily="49" charset="0"/>
                <a:cs typeface="Courier New" pitchFamily="49" charset="0"/>
              </a:rPr>
              <a:t>){</a:t>
            </a:r>
            <a:r>
              <a:rPr lang="en-US" b="1" i="1" dirty="0" smtClean="0">
                <a:solidFill>
                  <a:schemeClr val="accent1"/>
                </a:solidFill>
                <a:latin typeface="Courier New" pitchFamily="49" charset="0"/>
                <a:cs typeface="Courier New" pitchFamily="49" charset="0"/>
              </a:rPr>
              <a:t>p1</a:t>
            </a:r>
            <a:r>
              <a:rPr lang="en-US" b="1" dirty="0">
                <a:solidFill>
                  <a:schemeClr val="accent1"/>
                </a:solidFill>
                <a:latin typeface="Courier New" pitchFamily="49" charset="0"/>
                <a:cs typeface="Courier New" pitchFamily="49" charset="0"/>
              </a:rPr>
              <a:t>, …, </a:t>
            </a:r>
            <a:r>
              <a:rPr lang="en-US" b="1" i="1" dirty="0" err="1">
                <a:solidFill>
                  <a:schemeClr val="accent1"/>
                </a:solidFill>
                <a:latin typeface="Courier New" pitchFamily="49" charset="0"/>
                <a:cs typeface="Courier New" pitchFamily="49" charset="0"/>
              </a:rPr>
              <a:t>pn</a:t>
            </a:r>
            <a:r>
              <a:rPr lang="en-US" b="1" dirty="0" smtClean="0">
                <a:solidFill>
                  <a:schemeClr val="accent1"/>
                </a:solidFill>
                <a:latin typeface="Courier New" pitchFamily="49" charset="0"/>
                <a:cs typeface="Courier New" pitchFamily="49" charset="0"/>
              </a:rPr>
              <a:t>}</a:t>
            </a:r>
          </a:p>
          <a:p>
            <a:r>
              <a:rPr lang="en-US" b="1" dirty="0" smtClean="0">
                <a:solidFill>
                  <a:schemeClr val="accent1"/>
                </a:solidFill>
                <a:latin typeface="Courier New" pitchFamily="49" charset="0"/>
                <a:cs typeface="Courier New" pitchFamily="49" charset="0"/>
              </a:rPr>
              <a:t>thresh(</a:t>
            </a:r>
            <a:r>
              <a:rPr lang="en-US" b="1" dirty="0" err="1" smtClean="0">
                <a:solidFill>
                  <a:schemeClr val="accent1"/>
                </a:solidFill>
                <a:latin typeface="Courier New" pitchFamily="49" charset="0"/>
                <a:cs typeface="Courier New" pitchFamily="49" charset="0"/>
              </a:rPr>
              <a:t>i,j</a:t>
            </a:r>
            <a:r>
              <a:rPr lang="en-US" b="1" dirty="0">
                <a:solidFill>
                  <a:schemeClr val="accent1"/>
                </a:solidFill>
                <a:latin typeface="Courier New" pitchFamily="49" charset="0"/>
                <a:cs typeface="Courier New" pitchFamily="49" charset="0"/>
              </a:rPr>
              <a:t>){</a:t>
            </a:r>
            <a:r>
              <a:rPr lang="en-US" b="1" i="1" dirty="0">
                <a:solidFill>
                  <a:schemeClr val="accent1"/>
                </a:solidFill>
                <a:latin typeface="Courier New" pitchFamily="49" charset="0"/>
                <a:cs typeface="Courier New" pitchFamily="49" charset="0"/>
              </a:rPr>
              <a:t>p1</a:t>
            </a:r>
            <a:r>
              <a:rPr lang="en-US" b="1" dirty="0">
                <a:solidFill>
                  <a:schemeClr val="accent1"/>
                </a:solidFill>
                <a:latin typeface="Courier New" pitchFamily="49" charset="0"/>
                <a:cs typeface="Courier New" pitchFamily="49" charset="0"/>
              </a:rPr>
              <a:t>, …, </a:t>
            </a:r>
            <a:r>
              <a:rPr lang="en-US" b="1" i="1" dirty="0" err="1">
                <a:solidFill>
                  <a:schemeClr val="accent1"/>
                </a:solidFill>
                <a:latin typeface="Courier New" pitchFamily="49" charset="0"/>
                <a:cs typeface="Courier New" pitchFamily="49" charset="0"/>
              </a:rPr>
              <a:t>pn</a:t>
            </a:r>
            <a:r>
              <a:rPr lang="en-US" b="1" dirty="0" smtClean="0">
                <a:solidFill>
                  <a:schemeClr val="accent1"/>
                </a:solidFill>
                <a:latin typeface="Courier New" pitchFamily="49" charset="0"/>
                <a:cs typeface="Courier New" pitchFamily="49" charset="0"/>
              </a:rPr>
              <a:t>}</a:t>
            </a:r>
            <a:endParaRPr lang="en-US" b="1" dirty="0">
              <a:solidFill>
                <a:schemeClr val="accent1"/>
              </a:solidFill>
              <a:latin typeface="Courier New" pitchFamily="49" charset="0"/>
              <a:cs typeface="Courier New" pitchFamily="49" charset="0"/>
            </a:endParaRPr>
          </a:p>
          <a:p>
            <a:endParaRPr lang="en-US" dirty="0"/>
          </a:p>
        </p:txBody>
      </p:sp>
      <p:sp>
        <p:nvSpPr>
          <p:cNvPr id="4" name="Date Placeholder 3"/>
          <p:cNvSpPr>
            <a:spLocks noGrp="1"/>
          </p:cNvSpPr>
          <p:nvPr>
            <p:ph type="dt" sz="half" idx="10"/>
          </p:nvPr>
        </p:nvSpPr>
        <p:spPr/>
        <p:txBody>
          <a:bodyPr/>
          <a:lstStyle/>
          <a:p>
            <a:fld id="{F871F828-B3C7-4F44-B685-42AC4B17AFC2}"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34</a:t>
            </a:fld>
            <a:endParaRPr lang="en-US"/>
          </a:p>
        </p:txBody>
      </p:sp>
    </p:spTree>
    <p:extLst>
      <p:ext uri="{BB962C8B-B14F-4D97-AF65-F5344CB8AC3E}">
        <p14:creationId xmlns:p14="http://schemas.microsoft.com/office/powerpoint/2010/main" val="696636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Non-Atomic Propositions</a:t>
            </a:r>
            <a:endParaRPr lang="en-US" dirty="0"/>
          </a:p>
        </p:txBody>
      </p:sp>
      <p:sp>
        <p:nvSpPr>
          <p:cNvPr id="3" name="Content Placeholder 2"/>
          <p:cNvSpPr>
            <a:spLocks noGrp="1"/>
          </p:cNvSpPr>
          <p:nvPr>
            <p:ph idx="1"/>
          </p:nvPr>
        </p:nvSpPr>
        <p:spPr/>
        <p:txBody>
          <a:bodyPr/>
          <a:lstStyle/>
          <a:p>
            <a:r>
              <a:rPr lang="en-US" dirty="0" smtClean="0"/>
              <a:t>For any </a:t>
            </a:r>
            <a:r>
              <a:rPr lang="en-US" dirty="0"/>
              <a:t>propositions, </a:t>
            </a:r>
            <a:r>
              <a:rPr lang="en-US" b="1" i="1" dirty="0">
                <a:solidFill>
                  <a:schemeClr val="accent1"/>
                </a:solidFill>
                <a:latin typeface="Courier New" pitchFamily="49" charset="0"/>
                <a:cs typeface="Courier New" pitchFamily="49" charset="0"/>
              </a:rPr>
              <a:t>p</a:t>
            </a:r>
            <a:r>
              <a:rPr lang="en-US" b="1" dirty="0" smtClean="0">
                <a:solidFill>
                  <a:schemeClr val="accent1"/>
                </a:solidFill>
                <a:latin typeface="Courier New" pitchFamily="49" charset="0"/>
                <a:cs typeface="Courier New" pitchFamily="49" charset="0"/>
              </a:rPr>
              <a:t>, </a:t>
            </a:r>
            <a:r>
              <a:rPr lang="en-US" b="1" i="1" dirty="0" smtClean="0">
                <a:solidFill>
                  <a:schemeClr val="accent1"/>
                </a:solidFill>
                <a:latin typeface="Courier New" pitchFamily="49" charset="0"/>
                <a:cs typeface="Courier New" pitchFamily="49" charset="0"/>
              </a:rPr>
              <a:t>q</a:t>
            </a:r>
            <a:r>
              <a:rPr lang="en-US" dirty="0" smtClean="0"/>
              <a:t>:</a:t>
            </a:r>
          </a:p>
          <a:p>
            <a:r>
              <a:rPr lang="en-US" dirty="0" smtClean="0"/>
              <a:t>For any integers </a:t>
            </a:r>
            <a:r>
              <a:rPr lang="en-US" b="1" i="1" dirty="0" err="1">
                <a:solidFill>
                  <a:schemeClr val="accent1"/>
                </a:solidFill>
                <a:latin typeface="Courier New" pitchFamily="49" charset="0"/>
                <a:cs typeface="Courier New" pitchFamily="49" charset="0"/>
              </a:rPr>
              <a:t>i</a:t>
            </a:r>
            <a:r>
              <a:rPr lang="en-US" b="1" i="1" dirty="0" smtClean="0">
                <a:solidFill>
                  <a:schemeClr val="accent1"/>
                </a:solidFill>
                <a:latin typeface="Courier New" pitchFamily="49" charset="0"/>
                <a:cs typeface="Courier New" pitchFamily="49" charset="0"/>
              </a:rPr>
              <a:t>, n, m</a:t>
            </a:r>
            <a:r>
              <a:rPr lang="en-US" dirty="0" smtClean="0"/>
              <a:t>:</a:t>
            </a:r>
            <a:endParaRPr lang="en-US" b="1" dirty="0" smtClean="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a:t>
            </a:r>
            <a:r>
              <a:rPr lang="en-US" b="1" i="1" dirty="0" smtClean="0">
                <a:solidFill>
                  <a:schemeClr val="accent1"/>
                </a:solidFill>
                <a:latin typeface="Courier New" pitchFamily="49" charset="0"/>
                <a:cs typeface="Courier New" pitchFamily="49" charset="0"/>
              </a:rPr>
              <a:t>p1</a:t>
            </a:r>
            <a:r>
              <a:rPr lang="en-US" b="1" dirty="0" smtClean="0">
                <a:solidFill>
                  <a:schemeClr val="accent1"/>
                </a:solidFill>
                <a:latin typeface="Courier New" pitchFamily="49" charset="0"/>
                <a:cs typeface="Courier New" pitchFamily="49" charset="0"/>
              </a:rPr>
              <a:t>, …, </a:t>
            </a:r>
            <a:r>
              <a:rPr lang="en-US" b="1" i="1" dirty="0" err="1" smtClean="0">
                <a:solidFill>
                  <a:schemeClr val="accent1"/>
                </a:solidFill>
                <a:latin typeface="Courier New" pitchFamily="49" charset="0"/>
                <a:cs typeface="Courier New" pitchFamily="49" charset="0"/>
              </a:rPr>
              <a:t>pn</a:t>
            </a:r>
            <a:r>
              <a:rPr lang="en-US" b="1" dirty="0" smtClean="0">
                <a:solidFill>
                  <a:schemeClr val="accent1"/>
                </a:solidFill>
                <a:latin typeface="Courier New" pitchFamily="49" charset="0"/>
                <a:cs typeface="Courier New" pitchFamily="49" charset="0"/>
              </a:rPr>
              <a:t>} =&gt; {</a:t>
            </a:r>
            <a:r>
              <a:rPr lang="en-US" b="1" i="1" dirty="0" smtClean="0">
                <a:solidFill>
                  <a:schemeClr val="accent1"/>
                </a:solidFill>
                <a:latin typeface="Courier New" pitchFamily="49" charset="0"/>
                <a:cs typeface="Courier New" pitchFamily="49" charset="0"/>
              </a:rPr>
              <a:t>q1</a:t>
            </a:r>
            <a:r>
              <a:rPr lang="en-US" b="1" dirty="0" smtClean="0">
                <a:solidFill>
                  <a:schemeClr val="accent1"/>
                </a:solidFill>
                <a:latin typeface="Courier New" pitchFamily="49" charset="0"/>
                <a:cs typeface="Courier New" pitchFamily="49" charset="0"/>
              </a:rPr>
              <a:t>, …, </a:t>
            </a:r>
            <a:r>
              <a:rPr lang="en-US" b="1" i="1" dirty="0" err="1" smtClean="0">
                <a:solidFill>
                  <a:schemeClr val="accent1"/>
                </a:solidFill>
                <a:latin typeface="Courier New" pitchFamily="49" charset="0"/>
                <a:cs typeface="Courier New" pitchFamily="49" charset="0"/>
              </a:rPr>
              <a:t>qm</a:t>
            </a:r>
            <a:r>
              <a:rPr lang="en-US" b="1" dirty="0" smtClean="0">
                <a:solidFill>
                  <a:schemeClr val="accent1"/>
                </a:solidFill>
                <a:latin typeface="Courier New" pitchFamily="49" charset="0"/>
                <a:cs typeface="Courier New" pitchFamily="49" charset="0"/>
              </a:rPr>
              <a:t>}</a:t>
            </a:r>
          </a:p>
          <a:p>
            <a:r>
              <a:rPr lang="en-US" b="1" dirty="0">
                <a:solidFill>
                  <a:schemeClr val="accent1"/>
                </a:solidFill>
                <a:latin typeface="Courier New" pitchFamily="49" charset="0"/>
                <a:cs typeface="Courier New" pitchFamily="49" charset="0"/>
              </a:rPr>
              <a:t>{</a:t>
            </a:r>
            <a:r>
              <a:rPr lang="en-US" b="1" i="1" dirty="0">
                <a:solidFill>
                  <a:schemeClr val="accent1"/>
                </a:solidFill>
                <a:latin typeface="Courier New" pitchFamily="49" charset="0"/>
                <a:cs typeface="Courier New" pitchFamily="49" charset="0"/>
              </a:rPr>
              <a:t>p1</a:t>
            </a:r>
            <a:r>
              <a:rPr lang="en-US" b="1" dirty="0">
                <a:solidFill>
                  <a:schemeClr val="accent1"/>
                </a:solidFill>
                <a:latin typeface="Courier New" pitchFamily="49" charset="0"/>
                <a:cs typeface="Courier New" pitchFamily="49" charset="0"/>
              </a:rPr>
              <a:t>, …, </a:t>
            </a:r>
            <a:r>
              <a:rPr lang="en-US" b="1" i="1" dirty="0" err="1">
                <a:solidFill>
                  <a:schemeClr val="accent1"/>
                </a:solidFill>
                <a:latin typeface="Courier New" pitchFamily="49" charset="0"/>
                <a:cs typeface="Courier New" pitchFamily="49" charset="0"/>
              </a:rPr>
              <a:t>pn</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v=&gt; </a:t>
            </a:r>
            <a:r>
              <a:rPr lang="en-US" b="1" dirty="0">
                <a:solidFill>
                  <a:schemeClr val="accent1"/>
                </a:solidFill>
                <a:latin typeface="Courier New" pitchFamily="49" charset="0"/>
                <a:cs typeface="Courier New" pitchFamily="49" charset="0"/>
              </a:rPr>
              <a:t>{</a:t>
            </a:r>
            <a:r>
              <a:rPr lang="en-US" b="1" i="1" dirty="0">
                <a:solidFill>
                  <a:schemeClr val="accent1"/>
                </a:solidFill>
                <a:latin typeface="Courier New" pitchFamily="49" charset="0"/>
                <a:cs typeface="Courier New" pitchFamily="49" charset="0"/>
              </a:rPr>
              <a:t>q1</a:t>
            </a:r>
            <a:r>
              <a:rPr lang="en-US" b="1" dirty="0">
                <a:solidFill>
                  <a:schemeClr val="accent1"/>
                </a:solidFill>
                <a:latin typeface="Courier New" pitchFamily="49" charset="0"/>
                <a:cs typeface="Courier New" pitchFamily="49" charset="0"/>
              </a:rPr>
              <a:t>, …, </a:t>
            </a:r>
            <a:r>
              <a:rPr lang="en-US" b="1" i="1" dirty="0" err="1">
                <a:solidFill>
                  <a:schemeClr val="accent1"/>
                </a:solidFill>
                <a:latin typeface="Courier New" pitchFamily="49" charset="0"/>
                <a:cs typeface="Courier New" pitchFamily="49" charset="0"/>
              </a:rPr>
              <a:t>qm</a:t>
            </a:r>
            <a:r>
              <a:rPr lang="en-US" b="1" dirty="0">
                <a:solidFill>
                  <a:schemeClr val="accent1"/>
                </a:solidFill>
                <a:latin typeface="Courier New" pitchFamily="49" charset="0"/>
                <a:cs typeface="Courier New" pitchFamily="49" charset="0"/>
              </a:rPr>
              <a:t>}</a:t>
            </a:r>
          </a:p>
          <a:p>
            <a:r>
              <a:rPr lang="en-US" b="1" dirty="0">
                <a:solidFill>
                  <a:schemeClr val="accent1"/>
                </a:solidFill>
                <a:latin typeface="Courier New" pitchFamily="49" charset="0"/>
                <a:cs typeface="Courier New" pitchFamily="49" charset="0"/>
              </a:rPr>
              <a:t>{</a:t>
            </a:r>
            <a:r>
              <a:rPr lang="en-US" b="1" i="1" dirty="0">
                <a:solidFill>
                  <a:schemeClr val="accent1"/>
                </a:solidFill>
                <a:latin typeface="Courier New" pitchFamily="49" charset="0"/>
                <a:cs typeface="Courier New" pitchFamily="49" charset="0"/>
              </a:rPr>
              <a:t>p1</a:t>
            </a:r>
            <a:r>
              <a:rPr lang="en-US" b="1" dirty="0">
                <a:solidFill>
                  <a:schemeClr val="accent1"/>
                </a:solidFill>
                <a:latin typeface="Courier New" pitchFamily="49" charset="0"/>
                <a:cs typeface="Courier New" pitchFamily="49" charset="0"/>
              </a:rPr>
              <a:t>, …, </a:t>
            </a:r>
            <a:r>
              <a:rPr lang="en-US" b="1" i="1" dirty="0" err="1">
                <a:solidFill>
                  <a:schemeClr val="accent1"/>
                </a:solidFill>
                <a:latin typeface="Courier New" pitchFamily="49" charset="0"/>
                <a:cs typeface="Courier New" pitchFamily="49" charset="0"/>
              </a:rPr>
              <a:t>pn</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&amp;=&gt; </a:t>
            </a:r>
            <a:r>
              <a:rPr lang="en-US" b="1" dirty="0">
                <a:solidFill>
                  <a:schemeClr val="accent1"/>
                </a:solidFill>
                <a:latin typeface="Courier New" pitchFamily="49" charset="0"/>
                <a:cs typeface="Courier New" pitchFamily="49" charset="0"/>
              </a:rPr>
              <a:t>{</a:t>
            </a:r>
            <a:r>
              <a:rPr lang="en-US" b="1" i="1" dirty="0">
                <a:solidFill>
                  <a:schemeClr val="accent1"/>
                </a:solidFill>
                <a:latin typeface="Courier New" pitchFamily="49" charset="0"/>
                <a:cs typeface="Courier New" pitchFamily="49" charset="0"/>
              </a:rPr>
              <a:t>q1</a:t>
            </a:r>
            <a:r>
              <a:rPr lang="en-US" b="1" dirty="0">
                <a:solidFill>
                  <a:schemeClr val="accent1"/>
                </a:solidFill>
                <a:latin typeface="Courier New" pitchFamily="49" charset="0"/>
                <a:cs typeface="Courier New" pitchFamily="49" charset="0"/>
              </a:rPr>
              <a:t>, …, </a:t>
            </a:r>
            <a:r>
              <a:rPr lang="en-US" b="1" i="1" dirty="0" err="1">
                <a:solidFill>
                  <a:schemeClr val="accent1"/>
                </a:solidFill>
                <a:latin typeface="Courier New" pitchFamily="49" charset="0"/>
                <a:cs typeface="Courier New" pitchFamily="49" charset="0"/>
              </a:rPr>
              <a:t>qm</a:t>
            </a:r>
            <a:r>
              <a:rPr lang="en-US" b="1" dirty="0" smtClean="0">
                <a:solidFill>
                  <a:schemeClr val="accent1"/>
                </a:solidFill>
                <a:latin typeface="Courier New" pitchFamily="49" charset="0"/>
                <a:cs typeface="Courier New" pitchFamily="49" charset="0"/>
              </a:rPr>
              <a:t>}</a:t>
            </a:r>
            <a:endParaRPr lang="en-US" b="1" dirty="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a:t>
            </a:r>
            <a:r>
              <a:rPr lang="en-US" b="1" i="1" dirty="0">
                <a:solidFill>
                  <a:schemeClr val="accent1"/>
                </a:solidFill>
                <a:latin typeface="Courier New" pitchFamily="49" charset="0"/>
                <a:cs typeface="Courier New" pitchFamily="49" charset="0"/>
              </a:rPr>
              <a:t>p1</a:t>
            </a:r>
            <a:r>
              <a:rPr lang="en-US" b="1" dirty="0">
                <a:solidFill>
                  <a:schemeClr val="accent1"/>
                </a:solidFill>
                <a:latin typeface="Courier New" pitchFamily="49" charset="0"/>
                <a:cs typeface="Courier New" pitchFamily="49" charset="0"/>
              </a:rPr>
              <a:t>, …, </a:t>
            </a:r>
            <a:r>
              <a:rPr lang="en-US" b="1" i="1" dirty="0" err="1">
                <a:solidFill>
                  <a:schemeClr val="accent1"/>
                </a:solidFill>
                <a:latin typeface="Courier New" pitchFamily="49" charset="0"/>
                <a:cs typeface="Courier New" pitchFamily="49" charset="0"/>
              </a:rPr>
              <a:t>pn</a:t>
            </a:r>
            <a:r>
              <a:rPr lang="en-US" b="1" dirty="0">
                <a:solidFill>
                  <a:schemeClr val="accent1"/>
                </a:solidFill>
                <a:latin typeface="Courier New" pitchFamily="49" charset="0"/>
                <a:cs typeface="Courier New" pitchFamily="49" charset="0"/>
              </a:rPr>
              <a:t>} </a:t>
            </a:r>
            <a:r>
              <a:rPr lang="en-US" b="1" i="1" dirty="0" err="1" smtClean="0">
                <a:solidFill>
                  <a:schemeClr val="accent1"/>
                </a:solidFill>
                <a:latin typeface="Courier New" pitchFamily="49" charset="0"/>
                <a:cs typeface="Courier New" pitchFamily="49" charset="0"/>
              </a:rPr>
              <a:t>i</a:t>
            </a:r>
            <a:r>
              <a:rPr lang="en-US" b="1" dirty="0" smtClean="0">
                <a:solidFill>
                  <a:schemeClr val="accent1"/>
                </a:solidFill>
                <a:latin typeface="Courier New" pitchFamily="49" charset="0"/>
                <a:cs typeface="Courier New" pitchFamily="49" charset="0"/>
              </a:rPr>
              <a:t>=&gt; </a:t>
            </a:r>
            <a:r>
              <a:rPr lang="en-US" b="1" dirty="0">
                <a:solidFill>
                  <a:schemeClr val="accent1"/>
                </a:solidFill>
                <a:latin typeface="Courier New" pitchFamily="49" charset="0"/>
                <a:cs typeface="Courier New" pitchFamily="49" charset="0"/>
              </a:rPr>
              <a:t>{</a:t>
            </a:r>
            <a:r>
              <a:rPr lang="en-US" b="1" i="1" dirty="0">
                <a:solidFill>
                  <a:schemeClr val="accent1"/>
                </a:solidFill>
                <a:latin typeface="Courier New" pitchFamily="49" charset="0"/>
                <a:cs typeface="Courier New" pitchFamily="49" charset="0"/>
              </a:rPr>
              <a:t>q1</a:t>
            </a:r>
            <a:r>
              <a:rPr lang="en-US" b="1" dirty="0">
                <a:solidFill>
                  <a:schemeClr val="accent1"/>
                </a:solidFill>
                <a:latin typeface="Courier New" pitchFamily="49" charset="0"/>
                <a:cs typeface="Courier New" pitchFamily="49" charset="0"/>
              </a:rPr>
              <a:t>, …, </a:t>
            </a:r>
            <a:r>
              <a:rPr lang="en-US" b="1" i="1" dirty="0" err="1">
                <a:solidFill>
                  <a:schemeClr val="accent1"/>
                </a:solidFill>
                <a:latin typeface="Courier New" pitchFamily="49" charset="0"/>
                <a:cs typeface="Courier New" pitchFamily="49" charset="0"/>
              </a:rPr>
              <a:t>qm</a:t>
            </a:r>
            <a:r>
              <a:rPr lang="en-US" b="1" dirty="0">
                <a:solidFill>
                  <a:schemeClr val="accent1"/>
                </a:solidFill>
                <a:latin typeface="Courier New" pitchFamily="49" charset="0"/>
                <a:cs typeface="Courier New" pitchFamily="49" charset="0"/>
              </a:rPr>
              <a:t>}</a:t>
            </a:r>
          </a:p>
          <a:p>
            <a:endParaRPr lang="en-US" dirty="0" smtClean="0"/>
          </a:p>
        </p:txBody>
      </p:sp>
      <p:sp>
        <p:nvSpPr>
          <p:cNvPr id="4" name="Date Placeholder 3"/>
          <p:cNvSpPr>
            <a:spLocks noGrp="1"/>
          </p:cNvSpPr>
          <p:nvPr>
            <p:ph type="dt" sz="half" idx="10"/>
          </p:nvPr>
        </p:nvSpPr>
        <p:spPr/>
        <p:txBody>
          <a:bodyPr/>
          <a:lstStyle/>
          <a:p>
            <a:fld id="{666D679B-7962-4900-BA3D-81A0A86E1B7A}"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35</a:t>
            </a:fld>
            <a:endParaRPr lang="en-US"/>
          </a:p>
        </p:txBody>
      </p:sp>
    </p:spTree>
    <p:extLst>
      <p:ext uri="{BB962C8B-B14F-4D97-AF65-F5344CB8AC3E}">
        <p14:creationId xmlns:p14="http://schemas.microsoft.com/office/powerpoint/2010/main" val="1387490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Non-Atomic Propositions</a:t>
            </a:r>
            <a:endParaRPr lang="en-US" dirty="0"/>
          </a:p>
        </p:txBody>
      </p:sp>
      <p:sp>
        <p:nvSpPr>
          <p:cNvPr id="3" name="Content Placeholder 2"/>
          <p:cNvSpPr>
            <a:spLocks noGrp="1"/>
          </p:cNvSpPr>
          <p:nvPr>
            <p:ph idx="1"/>
          </p:nvPr>
        </p:nvSpPr>
        <p:spPr/>
        <p:txBody>
          <a:bodyPr/>
          <a:lstStyle/>
          <a:p>
            <a:r>
              <a:rPr lang="en-US" dirty="0" smtClean="0"/>
              <a:t>For any </a:t>
            </a:r>
            <a:r>
              <a:rPr lang="en-US" dirty="0"/>
              <a:t>propositions, </a:t>
            </a:r>
            <a:r>
              <a:rPr lang="en-US" b="1" i="1" dirty="0">
                <a:solidFill>
                  <a:schemeClr val="accent1"/>
                </a:solidFill>
                <a:latin typeface="Courier New" pitchFamily="49" charset="0"/>
                <a:cs typeface="Courier New" pitchFamily="49" charset="0"/>
              </a:rPr>
              <a:t>p</a:t>
            </a:r>
            <a:r>
              <a:rPr lang="en-US" b="1" dirty="0" smtClean="0">
                <a:solidFill>
                  <a:schemeClr val="accent1"/>
                </a:solidFill>
                <a:latin typeface="Courier New" pitchFamily="49" charset="0"/>
                <a:cs typeface="Courier New" pitchFamily="49" charset="0"/>
              </a:rPr>
              <a:t>, </a:t>
            </a:r>
            <a:r>
              <a:rPr lang="en-US" b="1" i="1" dirty="0" smtClean="0">
                <a:solidFill>
                  <a:schemeClr val="accent1"/>
                </a:solidFill>
                <a:latin typeface="Courier New" pitchFamily="49" charset="0"/>
                <a:cs typeface="Courier New" pitchFamily="49" charset="0"/>
              </a:rPr>
              <a:t>q</a:t>
            </a:r>
            <a:r>
              <a:rPr lang="en-US" dirty="0" smtClean="0"/>
              <a:t>:</a:t>
            </a:r>
          </a:p>
          <a:p>
            <a:r>
              <a:rPr lang="en-US" dirty="0" smtClean="0"/>
              <a:t>For any integers </a:t>
            </a:r>
            <a:r>
              <a:rPr lang="en-US" b="1" i="1" dirty="0" err="1" smtClean="0">
                <a:solidFill>
                  <a:schemeClr val="accent1"/>
                </a:solidFill>
                <a:latin typeface="Courier New" pitchFamily="49" charset="0"/>
                <a:cs typeface="Courier New" pitchFamily="49" charset="0"/>
              </a:rPr>
              <a:t>i</a:t>
            </a:r>
            <a:r>
              <a:rPr lang="en-US" b="1" i="1" dirty="0" smtClean="0">
                <a:solidFill>
                  <a:schemeClr val="accent1"/>
                </a:solidFill>
                <a:latin typeface="Courier New" pitchFamily="49" charset="0"/>
                <a:cs typeface="Courier New" pitchFamily="49" charset="0"/>
              </a:rPr>
              <a:t>, j, k, n, m, </a:t>
            </a:r>
            <a:r>
              <a:rPr lang="en-US" b="1" i="1" dirty="0" err="1" smtClean="0">
                <a:solidFill>
                  <a:schemeClr val="accent1"/>
                </a:solidFill>
                <a:latin typeface="Courier New" pitchFamily="49" charset="0"/>
                <a:cs typeface="Courier New" pitchFamily="49" charset="0"/>
              </a:rPr>
              <a:t>i</a:t>
            </a:r>
            <a:r>
              <a:rPr lang="en-US" b="1" i="1" dirty="0" smtClean="0">
                <a:solidFill>
                  <a:schemeClr val="accent1"/>
                </a:solidFill>
                <a:latin typeface="Courier New" pitchFamily="49" charset="0"/>
                <a:cs typeface="Courier New" pitchFamily="49" charset="0"/>
              </a:rPr>
              <a:t>&lt;=j&lt;=k</a:t>
            </a:r>
            <a:r>
              <a:rPr lang="en-US" dirty="0" smtClean="0"/>
              <a:t>:</a:t>
            </a:r>
            <a:endParaRPr lang="en-US" b="1" dirty="0" smtClean="0">
              <a:solidFill>
                <a:schemeClr val="accent1"/>
              </a:solidFill>
              <a:latin typeface="Courier New" pitchFamily="49" charset="0"/>
              <a:cs typeface="Courier New" pitchFamily="49" charset="0"/>
            </a:endParaRPr>
          </a:p>
          <a:p>
            <a:r>
              <a:rPr lang="en-US" b="1" dirty="0" smtClean="0">
                <a:solidFill>
                  <a:schemeClr val="accent1"/>
                </a:solidFill>
                <a:latin typeface="Courier New" pitchFamily="49" charset="0"/>
                <a:cs typeface="Courier New" pitchFamily="49" charset="0"/>
              </a:rPr>
              <a:t>all(x</a:t>
            </a:r>
            <a:r>
              <a:rPr lang="en-US" b="1" i="1" dirty="0" smtClean="0">
                <a:solidFill>
                  <a:schemeClr val="accent1"/>
                </a:solidFill>
                <a:latin typeface="Courier New" pitchFamily="49" charset="0"/>
                <a:cs typeface="Courier New" pitchFamily="49" charset="0"/>
              </a:rPr>
              <a:t>1</a:t>
            </a:r>
            <a:r>
              <a:rPr lang="en-US" b="1" dirty="0" smtClean="0">
                <a:solidFill>
                  <a:schemeClr val="accent1"/>
                </a:solidFill>
                <a:latin typeface="Courier New" pitchFamily="49" charset="0"/>
                <a:cs typeface="Courier New" pitchFamily="49" charset="0"/>
              </a:rPr>
              <a:t>, …, </a:t>
            </a:r>
            <a:r>
              <a:rPr lang="en-US" b="1" dirty="0" err="1" smtClean="0">
                <a:solidFill>
                  <a:schemeClr val="accent1"/>
                </a:solidFill>
                <a:latin typeface="Courier New" pitchFamily="49" charset="0"/>
                <a:cs typeface="Courier New" pitchFamily="49" charset="0"/>
              </a:rPr>
              <a:t>x</a:t>
            </a:r>
            <a:r>
              <a:rPr lang="en-US" b="1" i="1" dirty="0" err="1" smtClean="0">
                <a:solidFill>
                  <a:schemeClr val="accent1"/>
                </a:solidFill>
                <a:latin typeface="Courier New" pitchFamily="49" charset="0"/>
                <a:cs typeface="Courier New" pitchFamily="49" charset="0"/>
              </a:rPr>
              <a:t>n</a:t>
            </a:r>
            <a:r>
              <a:rPr lang="en-US" b="1" dirty="0" smtClean="0">
                <a:solidFill>
                  <a:schemeClr val="accent1"/>
                </a:solidFill>
                <a:latin typeface="Courier New" pitchFamily="49" charset="0"/>
                <a:cs typeface="Courier New" pitchFamily="49" charset="0"/>
              </a:rPr>
              <a:t>}(</a:t>
            </a:r>
            <a:r>
              <a:rPr lang="en-US" b="1" i="1" dirty="0" smtClean="0">
                <a:solidFill>
                  <a:schemeClr val="accent1"/>
                </a:solidFill>
                <a:latin typeface="Courier New" pitchFamily="49" charset="0"/>
                <a:cs typeface="Courier New" pitchFamily="49" charset="0"/>
              </a:rPr>
              <a:t>p</a:t>
            </a:r>
            <a:r>
              <a:rPr lang="en-US" b="1" dirty="0" smtClean="0">
                <a:solidFill>
                  <a:schemeClr val="accent1"/>
                </a:solidFill>
                <a:latin typeface="Courier New" pitchFamily="49" charset="0"/>
                <a:cs typeface="Courier New" pitchFamily="49" charset="0"/>
              </a:rPr>
              <a:t>)</a:t>
            </a:r>
          </a:p>
          <a:p>
            <a:r>
              <a:rPr lang="en-US" b="1" dirty="0" err="1" smtClean="0">
                <a:solidFill>
                  <a:schemeClr val="accent1"/>
                </a:solidFill>
                <a:latin typeface="Courier New" pitchFamily="49" charset="0"/>
                <a:cs typeface="Courier New" pitchFamily="49" charset="0"/>
              </a:rPr>
              <a:t>nexists</a:t>
            </a:r>
            <a:r>
              <a:rPr lang="en-US" b="1" dirty="0" smtClean="0">
                <a:solidFill>
                  <a:schemeClr val="accent1"/>
                </a:solidFill>
                <a:latin typeface="Courier New" pitchFamily="49" charset="0"/>
                <a:cs typeface="Courier New" pitchFamily="49" charset="0"/>
              </a:rPr>
              <a:t>(</a:t>
            </a:r>
            <a:r>
              <a:rPr lang="en-US" b="1" i="1" dirty="0" err="1">
                <a:solidFill>
                  <a:schemeClr val="accent1"/>
                </a:solidFill>
                <a:latin typeface="Courier New" pitchFamily="49" charset="0"/>
                <a:cs typeface="Courier New" pitchFamily="49" charset="0"/>
              </a:rPr>
              <a:t>i</a:t>
            </a:r>
            <a:r>
              <a:rPr lang="en-US" b="1" dirty="0" err="1" smtClean="0">
                <a:solidFill>
                  <a:schemeClr val="accent1"/>
                </a:solidFill>
                <a:latin typeface="Courier New" pitchFamily="49" charset="0"/>
                <a:cs typeface="Courier New" pitchFamily="49" charset="0"/>
              </a:rPr>
              <a:t>,</a:t>
            </a:r>
            <a:r>
              <a:rPr lang="en-US" b="1" i="1" dirty="0" err="1" smtClean="0">
                <a:solidFill>
                  <a:schemeClr val="accent1"/>
                </a:solidFill>
                <a:latin typeface="Courier New" pitchFamily="49" charset="0"/>
                <a:cs typeface="Courier New" pitchFamily="49" charset="0"/>
              </a:rPr>
              <a:t>j</a:t>
            </a:r>
            <a:r>
              <a:rPr lang="en-US" b="1" dirty="0" err="1" smtClean="0">
                <a:solidFill>
                  <a:schemeClr val="accent1"/>
                </a:solidFill>
                <a:latin typeface="Courier New" pitchFamily="49" charset="0"/>
                <a:cs typeface="Courier New" pitchFamily="49" charset="0"/>
              </a:rPr>
              <a:t>,</a:t>
            </a:r>
            <a:r>
              <a:rPr lang="en-US" b="1" i="1" dirty="0" err="1" smtClean="0">
                <a:solidFill>
                  <a:schemeClr val="accent1"/>
                </a:solidFill>
                <a:latin typeface="Courier New" pitchFamily="49" charset="0"/>
                <a:cs typeface="Courier New" pitchFamily="49" charset="0"/>
              </a:rPr>
              <a:t>k</a:t>
            </a:r>
            <a:r>
              <a:rPr lang="en-US" b="1" dirty="0" smtClean="0">
                <a:solidFill>
                  <a:schemeClr val="accent1"/>
                </a:solidFill>
                <a:latin typeface="Courier New" pitchFamily="49" charset="0"/>
                <a:cs typeface="Courier New" pitchFamily="49" charset="0"/>
              </a:rPr>
              <a:t>)(x</a:t>
            </a:r>
            <a:r>
              <a:rPr lang="en-US" b="1" i="1" dirty="0" smtClean="0">
                <a:solidFill>
                  <a:schemeClr val="accent1"/>
                </a:solidFill>
                <a:latin typeface="Courier New" pitchFamily="49" charset="0"/>
                <a:cs typeface="Courier New" pitchFamily="49" charset="0"/>
              </a:rPr>
              <a:t>1</a:t>
            </a:r>
            <a:r>
              <a:rPr lang="en-US" b="1" dirty="0" smtClean="0">
                <a:solidFill>
                  <a:schemeClr val="accent1"/>
                </a:solidFill>
                <a:latin typeface="Courier New" pitchFamily="49" charset="0"/>
                <a:cs typeface="Courier New" pitchFamily="49" charset="0"/>
              </a:rPr>
              <a:t>,…,</a:t>
            </a:r>
            <a:r>
              <a:rPr lang="en-US" b="1" dirty="0" err="1" smtClean="0">
                <a:solidFill>
                  <a:schemeClr val="accent1"/>
                </a:solidFill>
                <a:latin typeface="Courier New" pitchFamily="49" charset="0"/>
                <a:cs typeface="Courier New" pitchFamily="49" charset="0"/>
              </a:rPr>
              <a:t>x</a:t>
            </a:r>
            <a:r>
              <a:rPr lang="en-US" b="1" i="1" dirty="0" err="1" smtClean="0">
                <a:solidFill>
                  <a:schemeClr val="accent1"/>
                </a:solidFill>
                <a:latin typeface="Courier New" pitchFamily="49" charset="0"/>
                <a:cs typeface="Courier New" pitchFamily="49" charset="0"/>
              </a:rPr>
              <a:t>n</a:t>
            </a:r>
            <a:r>
              <a:rPr lang="en-US" b="1" dirty="0" smtClean="0">
                <a:solidFill>
                  <a:schemeClr val="accent1"/>
                </a:solidFill>
                <a:latin typeface="Courier New" pitchFamily="49" charset="0"/>
                <a:cs typeface="Courier New" pitchFamily="49" charset="0"/>
              </a:rPr>
              <a:t>)(</a:t>
            </a:r>
            <a:r>
              <a:rPr lang="en-US" b="1" i="1" dirty="0">
                <a:solidFill>
                  <a:schemeClr val="accent1"/>
                </a:solidFill>
                <a:latin typeface="Courier New" pitchFamily="49" charset="0"/>
                <a:cs typeface="Courier New" pitchFamily="49" charset="0"/>
              </a:rPr>
              <a:t>p</a:t>
            </a:r>
            <a:r>
              <a:rPr lang="en-US" b="1" i="1" dirty="0" smtClean="0">
                <a:solidFill>
                  <a:schemeClr val="accent1"/>
                </a:solidFill>
                <a:latin typeface="Courier New" pitchFamily="49" charset="0"/>
                <a:cs typeface="Courier New" pitchFamily="49" charset="0"/>
              </a:rPr>
              <a:t>1</a:t>
            </a:r>
            <a:r>
              <a:rPr lang="en-US" b="1" dirty="0" smtClean="0">
                <a:solidFill>
                  <a:schemeClr val="accent1"/>
                </a:solidFill>
                <a:latin typeface="Courier New" pitchFamily="49" charset="0"/>
                <a:cs typeface="Courier New" pitchFamily="49" charset="0"/>
              </a:rPr>
              <a:t>,…,</a:t>
            </a:r>
            <a:r>
              <a:rPr lang="en-US" b="1" i="1" dirty="0" err="1" smtClean="0">
                <a:solidFill>
                  <a:schemeClr val="accent1"/>
                </a:solidFill>
                <a:latin typeface="Courier New" pitchFamily="49" charset="0"/>
                <a:cs typeface="Courier New" pitchFamily="49" charset="0"/>
              </a:rPr>
              <a:t>pn</a:t>
            </a:r>
            <a:r>
              <a:rPr lang="en-US" b="1" i="1" dirty="0" smtClean="0">
                <a:solidFill>
                  <a:schemeClr val="accent1"/>
                </a:solidFill>
                <a:latin typeface="Courier New" pitchFamily="49" charset="0"/>
                <a:cs typeface="Courier New" pitchFamily="49" charset="0"/>
              </a:rPr>
              <a:t> : q1</a:t>
            </a:r>
            <a:r>
              <a:rPr lang="en-US" b="1" dirty="0" smtClean="0">
                <a:solidFill>
                  <a:schemeClr val="accent1"/>
                </a:solidFill>
                <a:latin typeface="Courier New" pitchFamily="49" charset="0"/>
                <a:cs typeface="Courier New" pitchFamily="49" charset="0"/>
              </a:rPr>
              <a:t>,…,</a:t>
            </a:r>
            <a:r>
              <a:rPr lang="en-US" b="1" i="1" dirty="0" err="1" smtClean="0">
                <a:solidFill>
                  <a:schemeClr val="accent1"/>
                </a:solidFill>
                <a:latin typeface="Courier New" pitchFamily="49" charset="0"/>
                <a:cs typeface="Courier New" pitchFamily="49" charset="0"/>
              </a:rPr>
              <a:t>qm</a:t>
            </a:r>
            <a:r>
              <a:rPr lang="en-US" b="1" dirty="0" smtClean="0">
                <a:solidFill>
                  <a:schemeClr val="accent1"/>
                </a:solidFill>
                <a:latin typeface="Courier New" pitchFamily="49" charset="0"/>
                <a:cs typeface="Courier New" pitchFamily="49" charset="0"/>
              </a:rPr>
              <a:t>}</a:t>
            </a:r>
          </a:p>
          <a:p>
            <a:r>
              <a:rPr lang="en-US" b="1" dirty="0" err="1">
                <a:solidFill>
                  <a:schemeClr val="accent1"/>
                </a:solidFill>
                <a:latin typeface="Courier New" pitchFamily="49" charset="0"/>
                <a:cs typeface="Courier New" pitchFamily="49" charset="0"/>
              </a:rPr>
              <a:t>nexists</a:t>
            </a:r>
            <a:r>
              <a:rPr lang="en-US" b="1" dirty="0" smtClean="0">
                <a:solidFill>
                  <a:schemeClr val="accent1"/>
                </a:solidFill>
                <a:latin typeface="Courier New" pitchFamily="49" charset="0"/>
                <a:cs typeface="Courier New" pitchFamily="49" charset="0"/>
              </a:rPr>
              <a:t>(_,</a:t>
            </a:r>
            <a:r>
              <a:rPr lang="en-US" b="1" i="1" dirty="0" smtClean="0">
                <a:solidFill>
                  <a:schemeClr val="accent1"/>
                </a:solidFill>
                <a:latin typeface="Courier New" pitchFamily="49" charset="0"/>
                <a:cs typeface="Courier New" pitchFamily="49" charset="0"/>
              </a:rPr>
              <a:t>j</a:t>
            </a:r>
            <a:r>
              <a:rPr lang="en-US" b="1" dirty="0" smtClean="0">
                <a:solidFill>
                  <a:schemeClr val="accent1"/>
                </a:solidFill>
                <a:latin typeface="Courier New" pitchFamily="49" charset="0"/>
                <a:cs typeface="Courier New" pitchFamily="49" charset="0"/>
              </a:rPr>
              <a:t>,_)(</a:t>
            </a:r>
            <a:r>
              <a:rPr lang="en-US" b="1" dirty="0">
                <a:solidFill>
                  <a:schemeClr val="accent1"/>
                </a:solidFill>
                <a:latin typeface="Courier New" pitchFamily="49" charset="0"/>
                <a:cs typeface="Courier New" pitchFamily="49" charset="0"/>
              </a:rPr>
              <a:t>x</a:t>
            </a:r>
            <a:r>
              <a:rPr lang="en-US" b="1" i="1" dirty="0">
                <a:solidFill>
                  <a:schemeClr val="accent1"/>
                </a:solidFill>
                <a:latin typeface="Courier New" pitchFamily="49" charset="0"/>
                <a:cs typeface="Courier New" pitchFamily="49" charset="0"/>
              </a:rPr>
              <a:t>1</a:t>
            </a:r>
            <a:r>
              <a:rPr lang="en-US" b="1" dirty="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x</a:t>
            </a:r>
            <a:r>
              <a:rPr lang="en-US" b="1" i="1" dirty="0" err="1">
                <a:solidFill>
                  <a:schemeClr val="accent1"/>
                </a:solidFill>
                <a:latin typeface="Courier New" pitchFamily="49" charset="0"/>
                <a:cs typeface="Courier New" pitchFamily="49" charset="0"/>
              </a:rPr>
              <a:t>n</a:t>
            </a:r>
            <a:r>
              <a:rPr lang="en-US" b="1" dirty="0">
                <a:solidFill>
                  <a:schemeClr val="accent1"/>
                </a:solidFill>
                <a:latin typeface="Courier New" pitchFamily="49" charset="0"/>
                <a:cs typeface="Courier New" pitchFamily="49" charset="0"/>
              </a:rPr>
              <a:t>)(</a:t>
            </a:r>
            <a:r>
              <a:rPr lang="en-US" b="1" i="1" dirty="0">
                <a:solidFill>
                  <a:schemeClr val="accent1"/>
                </a:solidFill>
                <a:latin typeface="Courier New" pitchFamily="49" charset="0"/>
                <a:cs typeface="Courier New" pitchFamily="49" charset="0"/>
              </a:rPr>
              <a:t>p1</a:t>
            </a:r>
            <a:r>
              <a:rPr lang="en-US" b="1" dirty="0">
                <a:solidFill>
                  <a:schemeClr val="accent1"/>
                </a:solidFill>
                <a:latin typeface="Courier New" pitchFamily="49" charset="0"/>
                <a:cs typeface="Courier New" pitchFamily="49" charset="0"/>
              </a:rPr>
              <a:t>,…,</a:t>
            </a:r>
            <a:r>
              <a:rPr lang="en-US" b="1" i="1" dirty="0" err="1">
                <a:solidFill>
                  <a:schemeClr val="accent1"/>
                </a:solidFill>
                <a:latin typeface="Courier New" pitchFamily="49" charset="0"/>
                <a:cs typeface="Courier New" pitchFamily="49" charset="0"/>
              </a:rPr>
              <a:t>pn</a:t>
            </a:r>
            <a:r>
              <a:rPr lang="en-US" b="1" i="1" dirty="0">
                <a:solidFill>
                  <a:schemeClr val="accent1"/>
                </a:solidFill>
                <a:latin typeface="Courier New" pitchFamily="49" charset="0"/>
                <a:cs typeface="Courier New" pitchFamily="49" charset="0"/>
              </a:rPr>
              <a:t> : q1</a:t>
            </a:r>
            <a:r>
              <a:rPr lang="en-US" b="1" dirty="0">
                <a:solidFill>
                  <a:schemeClr val="accent1"/>
                </a:solidFill>
                <a:latin typeface="Courier New" pitchFamily="49" charset="0"/>
                <a:cs typeface="Courier New" pitchFamily="49" charset="0"/>
              </a:rPr>
              <a:t>,…,</a:t>
            </a:r>
            <a:r>
              <a:rPr lang="en-US" b="1" i="1" dirty="0" err="1">
                <a:solidFill>
                  <a:schemeClr val="accent1"/>
                </a:solidFill>
                <a:latin typeface="Courier New" pitchFamily="49" charset="0"/>
                <a:cs typeface="Courier New" pitchFamily="49" charset="0"/>
              </a:rPr>
              <a:t>qm</a:t>
            </a:r>
            <a:r>
              <a:rPr lang="en-US" b="1" dirty="0">
                <a:solidFill>
                  <a:schemeClr val="accent1"/>
                </a:solidFill>
                <a:latin typeface="Courier New" pitchFamily="49" charset="0"/>
                <a:cs typeface="Courier New" pitchFamily="49" charset="0"/>
              </a:rPr>
              <a:t>}</a:t>
            </a:r>
          </a:p>
          <a:p>
            <a:r>
              <a:rPr lang="en-US" b="1" dirty="0" err="1">
                <a:solidFill>
                  <a:schemeClr val="accent1"/>
                </a:solidFill>
                <a:latin typeface="Courier New" pitchFamily="49" charset="0"/>
                <a:cs typeface="Courier New" pitchFamily="49" charset="0"/>
              </a:rPr>
              <a:t>nexists</a:t>
            </a:r>
            <a:r>
              <a:rPr lang="en-US" b="1" dirty="0">
                <a:solidFill>
                  <a:schemeClr val="accent1"/>
                </a:solidFill>
                <a:latin typeface="Courier New" pitchFamily="49" charset="0"/>
                <a:cs typeface="Courier New" pitchFamily="49" charset="0"/>
              </a:rPr>
              <a:t>(</a:t>
            </a:r>
            <a:r>
              <a:rPr lang="en-US" b="1" i="1" dirty="0" err="1">
                <a:solidFill>
                  <a:schemeClr val="accent1"/>
                </a:solidFill>
                <a:latin typeface="Courier New" pitchFamily="49" charset="0"/>
                <a:cs typeface="Courier New" pitchFamily="49" charset="0"/>
              </a:rPr>
              <a:t>i</a:t>
            </a:r>
            <a:r>
              <a:rPr lang="en-US" b="1" dirty="0" smtClean="0">
                <a:solidFill>
                  <a:schemeClr val="accent1"/>
                </a:solidFill>
                <a:latin typeface="Courier New" pitchFamily="49" charset="0"/>
                <a:cs typeface="Courier New" pitchFamily="49" charset="0"/>
              </a:rPr>
              <a:t>,_,</a:t>
            </a:r>
            <a:r>
              <a:rPr lang="en-US" b="1" i="1" dirty="0">
                <a:solidFill>
                  <a:schemeClr val="accent1"/>
                </a:solidFill>
                <a:latin typeface="Courier New" pitchFamily="49" charset="0"/>
                <a:cs typeface="Courier New" pitchFamily="49" charset="0"/>
              </a:rPr>
              <a:t>k</a:t>
            </a:r>
            <a:r>
              <a:rPr lang="en-US" b="1" dirty="0">
                <a:solidFill>
                  <a:schemeClr val="accent1"/>
                </a:solidFill>
                <a:latin typeface="Courier New" pitchFamily="49" charset="0"/>
                <a:cs typeface="Courier New" pitchFamily="49" charset="0"/>
              </a:rPr>
              <a:t>)(x</a:t>
            </a:r>
            <a:r>
              <a:rPr lang="en-US" b="1" i="1" dirty="0">
                <a:solidFill>
                  <a:schemeClr val="accent1"/>
                </a:solidFill>
                <a:latin typeface="Courier New" pitchFamily="49" charset="0"/>
                <a:cs typeface="Courier New" pitchFamily="49" charset="0"/>
              </a:rPr>
              <a:t>1</a:t>
            </a:r>
            <a:r>
              <a:rPr lang="en-US" b="1" dirty="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x</a:t>
            </a:r>
            <a:r>
              <a:rPr lang="en-US" b="1" i="1" dirty="0" err="1">
                <a:solidFill>
                  <a:schemeClr val="accent1"/>
                </a:solidFill>
                <a:latin typeface="Courier New" pitchFamily="49" charset="0"/>
                <a:cs typeface="Courier New" pitchFamily="49" charset="0"/>
              </a:rPr>
              <a:t>n</a:t>
            </a:r>
            <a:r>
              <a:rPr lang="en-US" b="1" dirty="0">
                <a:solidFill>
                  <a:schemeClr val="accent1"/>
                </a:solidFill>
                <a:latin typeface="Courier New" pitchFamily="49" charset="0"/>
                <a:cs typeface="Courier New" pitchFamily="49" charset="0"/>
              </a:rPr>
              <a:t>)(</a:t>
            </a:r>
            <a:r>
              <a:rPr lang="en-US" b="1" i="1" dirty="0">
                <a:solidFill>
                  <a:schemeClr val="accent1"/>
                </a:solidFill>
                <a:latin typeface="Courier New" pitchFamily="49" charset="0"/>
                <a:cs typeface="Courier New" pitchFamily="49" charset="0"/>
              </a:rPr>
              <a:t>p1</a:t>
            </a:r>
            <a:r>
              <a:rPr lang="en-US" b="1" dirty="0">
                <a:solidFill>
                  <a:schemeClr val="accent1"/>
                </a:solidFill>
                <a:latin typeface="Courier New" pitchFamily="49" charset="0"/>
                <a:cs typeface="Courier New" pitchFamily="49" charset="0"/>
              </a:rPr>
              <a:t>,…,</a:t>
            </a:r>
            <a:r>
              <a:rPr lang="en-US" b="1" i="1" dirty="0" err="1">
                <a:solidFill>
                  <a:schemeClr val="accent1"/>
                </a:solidFill>
                <a:latin typeface="Courier New" pitchFamily="49" charset="0"/>
                <a:cs typeface="Courier New" pitchFamily="49" charset="0"/>
              </a:rPr>
              <a:t>pn</a:t>
            </a:r>
            <a:r>
              <a:rPr lang="en-US" b="1" i="1" dirty="0">
                <a:solidFill>
                  <a:schemeClr val="accent1"/>
                </a:solidFill>
                <a:latin typeface="Courier New" pitchFamily="49" charset="0"/>
                <a:cs typeface="Courier New" pitchFamily="49" charset="0"/>
              </a:rPr>
              <a:t> : q1</a:t>
            </a:r>
            <a:r>
              <a:rPr lang="en-US" b="1" dirty="0">
                <a:solidFill>
                  <a:schemeClr val="accent1"/>
                </a:solidFill>
                <a:latin typeface="Courier New" pitchFamily="49" charset="0"/>
                <a:cs typeface="Courier New" pitchFamily="49" charset="0"/>
              </a:rPr>
              <a:t>,…,</a:t>
            </a:r>
            <a:r>
              <a:rPr lang="en-US" b="1" i="1" dirty="0" err="1">
                <a:solidFill>
                  <a:schemeClr val="accent1"/>
                </a:solidFill>
                <a:latin typeface="Courier New" pitchFamily="49" charset="0"/>
                <a:cs typeface="Courier New" pitchFamily="49" charset="0"/>
              </a:rPr>
              <a:t>qm</a:t>
            </a:r>
            <a:r>
              <a:rPr lang="en-US" b="1" dirty="0" smtClean="0">
                <a:solidFill>
                  <a:schemeClr val="accent1"/>
                </a:solidFill>
                <a:latin typeface="Courier New" pitchFamily="49" charset="0"/>
                <a:cs typeface="Courier New" pitchFamily="49" charset="0"/>
              </a:rPr>
              <a:t>}</a:t>
            </a:r>
            <a:endParaRPr lang="en-US" b="1" dirty="0">
              <a:solidFill>
                <a:schemeClr val="accent1"/>
              </a:solidFill>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6329E534-9954-43FE-8E65-31F0C7638000}"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36</a:t>
            </a:fld>
            <a:endParaRPr lang="en-US"/>
          </a:p>
        </p:txBody>
      </p:sp>
    </p:spTree>
    <p:extLst>
      <p:ext uri="{BB962C8B-B14F-4D97-AF65-F5344CB8AC3E}">
        <p14:creationId xmlns:p14="http://schemas.microsoft.com/office/powerpoint/2010/main" val="2747392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Belief Revision:</a:t>
            </a:r>
            <a:br>
              <a:rPr lang="en-US" dirty="0" smtClean="0"/>
            </a:br>
            <a:r>
              <a:rPr lang="en-US" dirty="0" smtClean="0"/>
              <a:t>The 4-Story Building Example</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smtClean="0">
                <a:solidFill>
                  <a:schemeClr val="accent1"/>
                </a:solidFill>
                <a:latin typeface="Courier New" pitchFamily="49" charset="0"/>
                <a:cs typeface="Courier New" pitchFamily="49" charset="0"/>
              </a:rPr>
              <a:t>: set-mode-1</a:t>
            </a:r>
          </a:p>
          <a:p>
            <a:pPr marL="0" indent="0">
              <a:buNone/>
            </a:pPr>
            <a:r>
              <a:rPr lang="en-US" sz="2000" b="1" dirty="0" smtClean="0">
                <a:solidFill>
                  <a:schemeClr val="accent1"/>
                </a:solidFill>
                <a:latin typeface="Courier New" pitchFamily="49" charset="0"/>
                <a:cs typeface="Courier New" pitchFamily="49" charset="0"/>
              </a:rPr>
              <a:t>: expert</a:t>
            </a:r>
          </a:p>
          <a:p>
            <a:pPr marL="0" indent="0">
              <a:buNone/>
            </a:pPr>
            <a:r>
              <a:rPr lang="en-US" sz="2000" b="1" dirty="0" smtClean="0">
                <a:solidFill>
                  <a:schemeClr val="accent1"/>
                </a:solidFill>
                <a:latin typeface="Courier New" pitchFamily="49" charset="0"/>
                <a:cs typeface="Courier New" pitchFamily="49" charset="0"/>
              </a:rPr>
              <a:t>: </a:t>
            </a:r>
            <a:r>
              <a:rPr lang="en-US" sz="2000" b="1" dirty="0" err="1" smtClean="0">
                <a:solidFill>
                  <a:schemeClr val="accent1"/>
                </a:solidFill>
                <a:latin typeface="Courier New" pitchFamily="49" charset="0"/>
                <a:cs typeface="Courier New" pitchFamily="49" charset="0"/>
              </a:rPr>
              <a:t>xor</a:t>
            </a:r>
            <a:r>
              <a:rPr lang="en-US" sz="2000" b="1" dirty="0" smtClean="0">
                <a:solidFill>
                  <a:schemeClr val="accent1"/>
                </a:solidFill>
                <a:latin typeface="Courier New" pitchFamily="49" charset="0"/>
                <a:cs typeface="Courier New" pitchFamily="49" charset="0"/>
              </a:rPr>
              <a:t>{</a:t>
            </a:r>
            <a:r>
              <a:rPr lang="en-US" sz="2000" b="1" dirty="0" err="1" smtClean="0">
                <a:solidFill>
                  <a:schemeClr val="accent1"/>
                </a:solidFill>
                <a:latin typeface="Courier New" pitchFamily="49" charset="0"/>
                <a:cs typeface="Courier New" pitchFamily="49" charset="0"/>
              </a:rPr>
              <a:t>OnFloor</a:t>
            </a:r>
            <a:r>
              <a:rPr lang="en-US" sz="2000" b="1" dirty="0" smtClean="0">
                <a:solidFill>
                  <a:schemeClr val="accent1"/>
                </a:solidFill>
                <a:latin typeface="Courier New" pitchFamily="49" charset="0"/>
                <a:cs typeface="Courier New" pitchFamily="49" charset="0"/>
              </a:rPr>
              <a:t>(1),</a:t>
            </a:r>
            <a:r>
              <a:rPr lang="en-US" sz="2000" b="1" dirty="0" err="1" smtClean="0">
                <a:solidFill>
                  <a:schemeClr val="accent1"/>
                </a:solidFill>
                <a:latin typeface="Courier New" pitchFamily="49" charset="0"/>
                <a:cs typeface="Courier New" pitchFamily="49" charset="0"/>
              </a:rPr>
              <a:t>OnFloor</a:t>
            </a:r>
            <a:r>
              <a:rPr lang="en-US" sz="2000" b="1" dirty="0" smtClean="0">
                <a:solidFill>
                  <a:schemeClr val="accent1"/>
                </a:solidFill>
                <a:latin typeface="Courier New" pitchFamily="49" charset="0"/>
                <a:cs typeface="Courier New" pitchFamily="49" charset="0"/>
              </a:rPr>
              <a:t>(2),</a:t>
            </a:r>
            <a:r>
              <a:rPr lang="en-US" sz="2000" b="1" dirty="0" err="1" smtClean="0">
                <a:solidFill>
                  <a:schemeClr val="accent1"/>
                </a:solidFill>
                <a:latin typeface="Courier New" pitchFamily="49" charset="0"/>
                <a:cs typeface="Courier New" pitchFamily="49" charset="0"/>
              </a:rPr>
              <a:t>OnFloor</a:t>
            </a:r>
            <a:r>
              <a:rPr lang="en-US" sz="2000" b="1" dirty="0" smtClean="0">
                <a:solidFill>
                  <a:schemeClr val="accent1"/>
                </a:solidFill>
                <a:latin typeface="Courier New" pitchFamily="49" charset="0"/>
                <a:cs typeface="Courier New" pitchFamily="49" charset="0"/>
              </a:rPr>
              <a:t>(3</a:t>
            </a:r>
            <a:r>
              <a:rPr lang="en-US" sz="2000" b="1" dirty="0">
                <a:solidFill>
                  <a:schemeClr val="accent1"/>
                </a:solidFill>
                <a:latin typeface="Courier New" pitchFamily="49" charset="0"/>
                <a:cs typeface="Courier New" pitchFamily="49" charset="0"/>
              </a:rPr>
              <a:t>),</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(4</a:t>
            </a:r>
            <a:r>
              <a:rPr lang="en-US" sz="2000" b="1" dirty="0" smtClean="0">
                <a:solidFill>
                  <a:schemeClr val="accent1"/>
                </a:solidFill>
                <a:latin typeface="Courier New" pitchFamily="49" charset="0"/>
                <a:cs typeface="Courier New" pitchFamily="49" charset="0"/>
              </a:rPr>
              <a:t>)}.</a:t>
            </a:r>
          </a:p>
          <a:p>
            <a:pPr marL="0" indent="0">
              <a:buNone/>
            </a:pPr>
            <a:r>
              <a:rPr lang="en-US" sz="2000" b="1" dirty="0" smtClean="0">
                <a:solidFill>
                  <a:schemeClr val="accent1"/>
                </a:solidFill>
                <a:latin typeface="Courier New" pitchFamily="49" charset="0"/>
                <a:cs typeface="Courier New" pitchFamily="49" charset="0"/>
              </a:rPr>
              <a:t>: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(1),</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(2</a:t>
            </a:r>
            <a:r>
              <a:rPr lang="en-US" sz="2000" b="1" dirty="0" smtClean="0">
                <a:solidFill>
                  <a:schemeClr val="accent1"/>
                </a:solidFill>
                <a:latin typeface="Courier New" pitchFamily="49" charset="0"/>
                <a:cs typeface="Courier New" pitchFamily="49" charset="0"/>
              </a:rPr>
              <a:t>)} v</a:t>
            </a:r>
            <a:r>
              <a:rPr lang="en-US" sz="2000" b="1" dirty="0">
                <a:solidFill>
                  <a:schemeClr val="accent1"/>
                </a:solidFill>
                <a:latin typeface="Courier New" pitchFamily="49" charset="0"/>
                <a:cs typeface="Courier New" pitchFamily="49" charset="0"/>
              </a:rPr>
              <a:t>=&gt; Location(</a:t>
            </a:r>
            <a:r>
              <a:rPr lang="en-US" sz="2000" b="1" dirty="0" err="1">
                <a:solidFill>
                  <a:schemeClr val="accent1"/>
                </a:solidFill>
                <a:latin typeface="Courier New" pitchFamily="49" charset="0"/>
                <a:cs typeface="Courier New" pitchFamily="49" charset="0"/>
              </a:rPr>
              <a:t>belowGround</a:t>
            </a:r>
            <a:r>
              <a:rPr lang="en-US" sz="2000" b="1" dirty="0" smtClean="0">
                <a:solidFill>
                  <a:schemeClr val="accent1"/>
                </a:solidFill>
                <a:latin typeface="Courier New" pitchFamily="49" charset="0"/>
                <a:cs typeface="Courier New" pitchFamily="49" charset="0"/>
              </a:rPr>
              <a:t>).</a:t>
            </a:r>
          </a:p>
          <a:p>
            <a:pPr marL="0" indent="0">
              <a:buNone/>
            </a:pPr>
            <a:r>
              <a:rPr lang="en-US" sz="2000" b="1" dirty="0" smtClean="0">
                <a:solidFill>
                  <a:schemeClr val="accent1"/>
                </a:solidFill>
                <a:latin typeface="Courier New" pitchFamily="49" charset="0"/>
                <a:cs typeface="Courier New" pitchFamily="49" charset="0"/>
              </a:rPr>
              <a:t>: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(3),</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(4</a:t>
            </a:r>
            <a:r>
              <a:rPr lang="en-US" sz="2000" b="1" dirty="0" smtClean="0">
                <a:solidFill>
                  <a:schemeClr val="accent1"/>
                </a:solidFill>
                <a:latin typeface="Courier New" pitchFamily="49" charset="0"/>
                <a:cs typeface="Courier New" pitchFamily="49" charset="0"/>
              </a:rPr>
              <a:t>)} v</a:t>
            </a:r>
            <a:r>
              <a:rPr lang="en-US" sz="2000" b="1" dirty="0">
                <a:solidFill>
                  <a:schemeClr val="accent1"/>
                </a:solidFill>
                <a:latin typeface="Courier New" pitchFamily="49" charset="0"/>
                <a:cs typeface="Courier New" pitchFamily="49" charset="0"/>
              </a:rPr>
              <a:t>=&gt; Location(</a:t>
            </a:r>
            <a:r>
              <a:rPr lang="en-US" sz="2000" b="1" dirty="0" err="1">
                <a:solidFill>
                  <a:schemeClr val="accent1"/>
                </a:solidFill>
                <a:latin typeface="Courier New" pitchFamily="49" charset="0"/>
                <a:cs typeface="Courier New" pitchFamily="49" charset="0"/>
              </a:rPr>
              <a:t>aboveGround</a:t>
            </a:r>
            <a:r>
              <a:rPr lang="en-US" sz="2000" b="1" dirty="0">
                <a:solidFill>
                  <a:schemeClr val="accent1"/>
                </a:solidFill>
                <a:latin typeface="Courier New" pitchFamily="49" charset="0"/>
                <a:cs typeface="Courier New" pitchFamily="49" charset="0"/>
              </a:rPr>
              <a:t>).</a:t>
            </a:r>
          </a:p>
        </p:txBody>
      </p:sp>
      <p:sp>
        <p:nvSpPr>
          <p:cNvPr id="4" name="Date Placeholder 3"/>
          <p:cNvSpPr>
            <a:spLocks noGrp="1"/>
          </p:cNvSpPr>
          <p:nvPr>
            <p:ph type="dt" sz="half" idx="10"/>
          </p:nvPr>
        </p:nvSpPr>
        <p:spPr/>
        <p:txBody>
          <a:bodyPr/>
          <a:lstStyle/>
          <a:p>
            <a:fld id="{3170A518-761E-4A2C-A7CE-65032453F9E1}"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37</a:t>
            </a:fld>
            <a:endParaRPr lang="en-US"/>
          </a:p>
        </p:txBody>
      </p:sp>
    </p:spTree>
    <p:extLst>
      <p:ext uri="{BB962C8B-B14F-4D97-AF65-F5344CB8AC3E}">
        <p14:creationId xmlns:p14="http://schemas.microsoft.com/office/powerpoint/2010/main" val="570809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on Floor 1</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solidFill>
                  <a:schemeClr val="accent1"/>
                </a:solidFill>
                <a:latin typeface="Courier New" pitchFamily="49" charset="0"/>
                <a:cs typeface="Courier New" pitchFamily="49" charset="0"/>
              </a:rPr>
              <a:t>: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(1</a:t>
            </a:r>
            <a:r>
              <a:rPr lang="en-US" sz="2000" b="1" dirty="0" smtClean="0">
                <a:solidFill>
                  <a:schemeClr val="accent1"/>
                </a:solidFill>
                <a:latin typeface="Courier New" pitchFamily="49" charset="0"/>
                <a:cs typeface="Courier New" pitchFamily="49" charset="0"/>
              </a:rPr>
              <a:t>)!</a:t>
            </a:r>
          </a:p>
          <a:p>
            <a:pPr marL="0" indent="0">
              <a:buNone/>
            </a:pPr>
            <a:r>
              <a:rPr lang="en-US" sz="2000" b="1" dirty="0">
                <a:solidFill>
                  <a:schemeClr val="accent1"/>
                </a:solidFill>
                <a:latin typeface="Courier New" pitchFamily="49" charset="0"/>
                <a:cs typeface="Courier New" pitchFamily="49" charset="0"/>
              </a:rPr>
              <a:t> </a:t>
            </a:r>
            <a:r>
              <a:rPr lang="en-US" sz="2000" b="1" dirty="0" smtClean="0">
                <a:solidFill>
                  <a:schemeClr val="accent1"/>
                </a:solidFill>
                <a:latin typeface="Courier New" pitchFamily="49" charset="0"/>
                <a:cs typeface="Courier New" pitchFamily="49" charset="0"/>
              </a:rPr>
              <a:t> wff12</a:t>
            </a:r>
            <a:r>
              <a:rPr lang="en-US" sz="2000" b="1" dirty="0">
                <a:solidFill>
                  <a:schemeClr val="accent1"/>
                </a:solidFill>
                <a:latin typeface="Courier New" pitchFamily="49" charset="0"/>
                <a:cs typeface="Courier New" pitchFamily="49" charset="0"/>
              </a:rPr>
              <a:t>!: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(|2|)  {&lt;der,{wff1,wff5</a:t>
            </a:r>
            <a:r>
              <a:rPr lang="en-US" sz="2000" b="1" dirty="0" smtClean="0">
                <a:solidFill>
                  <a:schemeClr val="accent1"/>
                </a:solidFill>
                <a:latin typeface="Courier New" pitchFamily="49" charset="0"/>
                <a:cs typeface="Courier New" pitchFamily="49" charset="0"/>
              </a:rPr>
              <a:t>}&gt;}</a:t>
            </a:r>
          </a:p>
          <a:p>
            <a:pPr marL="0" indent="0">
              <a:buNone/>
            </a:pPr>
            <a:r>
              <a:rPr lang="en-US" sz="2000" b="1" dirty="0">
                <a:solidFill>
                  <a:schemeClr val="accent1"/>
                </a:solidFill>
                <a:latin typeface="Courier New" pitchFamily="49" charset="0"/>
                <a:cs typeface="Courier New" pitchFamily="49" charset="0"/>
              </a:rPr>
              <a:t> </a:t>
            </a:r>
            <a:r>
              <a:rPr lang="en-US" sz="2000" b="1" dirty="0" smtClean="0">
                <a:solidFill>
                  <a:schemeClr val="accent1"/>
                </a:solidFill>
                <a:latin typeface="Courier New" pitchFamily="49" charset="0"/>
                <a:cs typeface="Courier New" pitchFamily="49" charset="0"/>
              </a:rPr>
              <a:t> wff11</a:t>
            </a:r>
            <a:r>
              <a:rPr lang="en-US" sz="2000" b="1" dirty="0">
                <a:solidFill>
                  <a:schemeClr val="accent1"/>
                </a:solidFill>
                <a:latin typeface="Courier New" pitchFamily="49" charset="0"/>
                <a:cs typeface="Courier New" pitchFamily="49" charset="0"/>
              </a:rPr>
              <a:t>!: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(|3|)  {&lt;der,{wff1,wff5</a:t>
            </a:r>
            <a:r>
              <a:rPr lang="en-US" sz="2000" b="1" dirty="0" smtClean="0">
                <a:solidFill>
                  <a:schemeClr val="accent1"/>
                </a:solidFill>
                <a:latin typeface="Courier New" pitchFamily="49" charset="0"/>
                <a:cs typeface="Courier New" pitchFamily="49" charset="0"/>
              </a:rPr>
              <a:t>}&gt;}</a:t>
            </a:r>
          </a:p>
          <a:p>
            <a:pPr marL="0" indent="0">
              <a:buNone/>
            </a:pPr>
            <a:r>
              <a:rPr lang="en-US" sz="2000" b="1" dirty="0" smtClean="0">
                <a:solidFill>
                  <a:schemeClr val="accent1"/>
                </a:solidFill>
                <a:latin typeface="Courier New" pitchFamily="49" charset="0"/>
                <a:cs typeface="Courier New" pitchFamily="49" charset="0"/>
              </a:rPr>
              <a:t>  wff10</a:t>
            </a:r>
            <a:r>
              <a:rPr lang="en-US" sz="2000" b="1" dirty="0">
                <a:solidFill>
                  <a:schemeClr val="accent1"/>
                </a:solidFill>
                <a:latin typeface="Courier New" pitchFamily="49" charset="0"/>
                <a:cs typeface="Courier New" pitchFamily="49" charset="0"/>
              </a:rPr>
              <a:t>!: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(|4|)  {&lt;der,{wff1,wff5</a:t>
            </a:r>
            <a:r>
              <a:rPr lang="en-US" sz="2000" b="1" dirty="0" smtClean="0">
                <a:solidFill>
                  <a:schemeClr val="accent1"/>
                </a:solidFill>
                <a:latin typeface="Courier New" pitchFamily="49" charset="0"/>
                <a:cs typeface="Courier New" pitchFamily="49" charset="0"/>
              </a:rPr>
              <a:t>}&gt;}</a:t>
            </a:r>
          </a:p>
          <a:p>
            <a:pPr marL="0" indent="0">
              <a:buNone/>
            </a:pPr>
            <a:r>
              <a:rPr lang="en-US" sz="2000" b="1" dirty="0" smtClean="0">
                <a:solidFill>
                  <a:schemeClr val="accent1"/>
                </a:solidFill>
                <a:latin typeface="Courier New" pitchFamily="49" charset="0"/>
                <a:cs typeface="Courier New" pitchFamily="49" charset="0"/>
              </a:rPr>
              <a:t>  </a:t>
            </a:r>
            <a:r>
              <a:rPr lang="en-US" sz="2000" b="1" dirty="0">
                <a:solidFill>
                  <a:schemeClr val="accent1"/>
                </a:solidFill>
                <a:latin typeface="Courier New" pitchFamily="49" charset="0"/>
                <a:cs typeface="Courier New" pitchFamily="49" charset="0"/>
              </a:rPr>
              <a:t>wff6!:  Location(</a:t>
            </a:r>
            <a:r>
              <a:rPr lang="en-US" sz="2000" b="1" dirty="0" err="1">
                <a:solidFill>
                  <a:schemeClr val="accent1"/>
                </a:solidFill>
                <a:latin typeface="Courier New" pitchFamily="49" charset="0"/>
                <a:cs typeface="Courier New" pitchFamily="49" charset="0"/>
              </a:rPr>
              <a:t>belowGround</a:t>
            </a:r>
            <a:r>
              <a:rPr lang="en-US" sz="2000" b="1" dirty="0">
                <a:solidFill>
                  <a:schemeClr val="accent1"/>
                </a:solidFill>
                <a:latin typeface="Courier New" pitchFamily="49" charset="0"/>
                <a:cs typeface="Courier New" pitchFamily="49" charset="0"/>
              </a:rPr>
              <a:t>)  {&lt;der,{wff1,wff7</a:t>
            </a:r>
            <a:r>
              <a:rPr lang="en-US" sz="2000" b="1" dirty="0" smtClean="0">
                <a:solidFill>
                  <a:schemeClr val="accent1"/>
                </a:solidFill>
                <a:latin typeface="Courier New" pitchFamily="49" charset="0"/>
                <a:cs typeface="Courier New" pitchFamily="49" charset="0"/>
              </a:rPr>
              <a:t>}&gt;}</a:t>
            </a:r>
          </a:p>
          <a:p>
            <a:pPr marL="0" indent="0">
              <a:buNone/>
            </a:pPr>
            <a:r>
              <a:rPr lang="en-US" sz="2000" b="1" dirty="0" smtClean="0">
                <a:solidFill>
                  <a:schemeClr val="accent1"/>
                </a:solidFill>
                <a:latin typeface="Courier New" pitchFamily="49" charset="0"/>
                <a:cs typeface="Courier New" pitchFamily="49" charset="0"/>
              </a:rPr>
              <a:t>  </a:t>
            </a:r>
            <a:r>
              <a:rPr lang="en-US" sz="2000" b="1" dirty="0">
                <a:solidFill>
                  <a:schemeClr val="accent1"/>
                </a:solidFill>
                <a:latin typeface="Courier New" pitchFamily="49" charset="0"/>
                <a:cs typeface="Courier New" pitchFamily="49" charset="0"/>
              </a:rPr>
              <a:t>wff1!: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(|1|)  {&lt;</a:t>
            </a:r>
            <a:r>
              <a:rPr lang="en-US" sz="2000" b="1" dirty="0" err="1">
                <a:solidFill>
                  <a:schemeClr val="accent1"/>
                </a:solidFill>
                <a:latin typeface="Courier New" pitchFamily="49" charset="0"/>
                <a:cs typeface="Courier New" pitchFamily="49" charset="0"/>
              </a:rPr>
              <a:t>hyp</a:t>
            </a:r>
            <a:r>
              <a:rPr lang="en-US" sz="2000" b="1" dirty="0">
                <a:solidFill>
                  <a:schemeClr val="accent1"/>
                </a:solidFill>
                <a:latin typeface="Courier New" pitchFamily="49" charset="0"/>
                <a:cs typeface="Courier New" pitchFamily="49" charset="0"/>
              </a:rPr>
              <a:t>,{wff1</a:t>
            </a:r>
            <a:r>
              <a:rPr lang="en-US" sz="2000" b="1" dirty="0" smtClean="0">
                <a:solidFill>
                  <a:schemeClr val="accent1"/>
                </a:solidFill>
                <a:latin typeface="Courier New" pitchFamily="49" charset="0"/>
                <a:cs typeface="Courier New" pitchFamily="49" charset="0"/>
              </a:rPr>
              <a:t>}&gt;}</a:t>
            </a:r>
            <a:endParaRPr lang="en-US" sz="2000" b="1" dirty="0">
              <a:solidFill>
                <a:schemeClr val="accent1"/>
              </a:solidFill>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6BCA5660-A18D-4F69-BF3E-9FAC4C61D88E}"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38</a:t>
            </a:fld>
            <a:endParaRPr lang="en-US"/>
          </a:p>
        </p:txBody>
      </p:sp>
    </p:spTree>
    <p:extLst>
      <p:ext uri="{BB962C8B-B14F-4D97-AF65-F5344CB8AC3E}">
        <p14:creationId xmlns:p14="http://schemas.microsoft.com/office/powerpoint/2010/main" val="3731722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Beliefs</a:t>
            </a:r>
            <a:endParaRPr lang="en-US" dirty="0"/>
          </a:p>
        </p:txBody>
      </p:sp>
      <p:sp>
        <p:nvSpPr>
          <p:cNvPr id="3" name="Content Placeholder 2"/>
          <p:cNvSpPr>
            <a:spLocks noGrp="1"/>
          </p:cNvSpPr>
          <p:nvPr>
            <p:ph idx="1"/>
          </p:nvPr>
        </p:nvSpPr>
        <p:spPr/>
        <p:txBody>
          <a:bodyPr>
            <a:normAutofit/>
          </a:bodyPr>
          <a:lstStyle/>
          <a:p>
            <a:pPr marL="0" indent="0">
              <a:buNone/>
            </a:pPr>
            <a:r>
              <a:rPr lang="en-US" sz="1400" b="1" dirty="0">
                <a:solidFill>
                  <a:schemeClr val="accent1"/>
                </a:solidFill>
                <a:latin typeface="Courier New" pitchFamily="49" charset="0"/>
                <a:cs typeface="Courier New" pitchFamily="49" charset="0"/>
              </a:rPr>
              <a:t>: </a:t>
            </a:r>
            <a:r>
              <a:rPr lang="en-US" sz="1400" b="1" dirty="0" smtClean="0">
                <a:solidFill>
                  <a:schemeClr val="accent1"/>
                </a:solidFill>
                <a:latin typeface="Courier New" pitchFamily="49" charset="0"/>
                <a:cs typeface="Courier New" pitchFamily="49" charset="0"/>
              </a:rPr>
              <a:t>list-asserted-</a:t>
            </a:r>
            <a:r>
              <a:rPr lang="en-US" sz="1400" b="1" dirty="0" err="1" smtClean="0">
                <a:solidFill>
                  <a:schemeClr val="accent1"/>
                </a:solidFill>
                <a:latin typeface="Courier New" pitchFamily="49" charset="0"/>
                <a:cs typeface="Courier New" pitchFamily="49" charset="0"/>
              </a:rPr>
              <a:t>wffs</a:t>
            </a:r>
            <a:endParaRPr lang="en-US" sz="1400" b="1" dirty="0" smtClean="0">
              <a:solidFill>
                <a:schemeClr val="accent1"/>
              </a:solidFill>
              <a:latin typeface="Courier New" pitchFamily="49" charset="0"/>
              <a:cs typeface="Courier New" pitchFamily="49" charset="0"/>
            </a:endParaRP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wff12!: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(|2|)  {&lt;der,{wff1,wff5</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wff11!: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(|3|)  {&lt;der,{wff1,wff5</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wff10!: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(|4|)  {&lt;der,{wff1,wff5</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wff9!: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(|4|),</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(|3|)} v=&gt; {Location(</a:t>
            </a:r>
            <a:r>
              <a:rPr lang="en-US" sz="1400" b="1" dirty="0" err="1">
                <a:solidFill>
                  <a:schemeClr val="accent1"/>
                </a:solidFill>
                <a:latin typeface="Courier New" pitchFamily="49" charset="0"/>
                <a:cs typeface="Courier New" pitchFamily="49" charset="0"/>
              </a:rPr>
              <a:t>aboveGround</a:t>
            </a:r>
            <a:r>
              <a:rPr lang="en-US" sz="1400" b="1" dirty="0" smtClean="0">
                <a:solidFill>
                  <a:schemeClr val="accent1"/>
                </a:solidFill>
                <a:latin typeface="Courier New" pitchFamily="49" charset="0"/>
                <a:cs typeface="Courier New" pitchFamily="49" charset="0"/>
              </a:rPr>
              <a:t>)}</a:t>
            </a:r>
          </a:p>
          <a:p>
            <a:pPr marL="0" indent="0">
              <a:buNone/>
            </a:pPr>
            <a:r>
              <a:rPr lang="en-US" sz="1400" b="1" dirty="0">
                <a:solidFill>
                  <a:schemeClr val="accent1"/>
                </a:solidFill>
                <a:latin typeface="Courier New" pitchFamily="49" charset="0"/>
                <a:cs typeface="Courier New" pitchFamily="49" charset="0"/>
              </a:rPr>
              <a:t> </a:t>
            </a:r>
            <a:r>
              <a:rPr lang="en-US" sz="1400" b="1" dirty="0" smtClean="0">
                <a:solidFill>
                  <a:schemeClr val="accent1"/>
                </a:solidFill>
                <a:latin typeface="Courier New" pitchFamily="49" charset="0"/>
                <a:cs typeface="Courier New" pitchFamily="49" charset="0"/>
              </a:rPr>
              <a:t>            {&lt;</a:t>
            </a:r>
            <a:r>
              <a:rPr lang="en-US" sz="1400" b="1" dirty="0" err="1">
                <a:solidFill>
                  <a:schemeClr val="accent1"/>
                </a:solidFill>
                <a:latin typeface="Courier New" pitchFamily="49" charset="0"/>
                <a:cs typeface="Courier New" pitchFamily="49" charset="0"/>
              </a:rPr>
              <a:t>hyp</a:t>
            </a:r>
            <a:r>
              <a:rPr lang="en-US" sz="1400" b="1" dirty="0">
                <a:solidFill>
                  <a:schemeClr val="accent1"/>
                </a:solidFill>
                <a:latin typeface="Courier New" pitchFamily="49" charset="0"/>
                <a:cs typeface="Courier New" pitchFamily="49" charset="0"/>
              </a:rPr>
              <a:t>,{wff9</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wff7!: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(|2|),</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(|1|)} v=&gt; {Location(</a:t>
            </a:r>
            <a:r>
              <a:rPr lang="en-US" sz="1400" b="1" dirty="0" err="1">
                <a:solidFill>
                  <a:schemeClr val="accent1"/>
                </a:solidFill>
                <a:latin typeface="Courier New" pitchFamily="49" charset="0"/>
                <a:cs typeface="Courier New" pitchFamily="49" charset="0"/>
              </a:rPr>
              <a:t>belowGround</a:t>
            </a:r>
            <a:r>
              <a:rPr lang="en-US" sz="1400" b="1" dirty="0" smtClean="0">
                <a:solidFill>
                  <a:schemeClr val="accent1"/>
                </a:solidFill>
                <a:latin typeface="Courier New" pitchFamily="49" charset="0"/>
                <a:cs typeface="Courier New" pitchFamily="49" charset="0"/>
              </a:rPr>
              <a:t>)}</a:t>
            </a:r>
          </a:p>
          <a:p>
            <a:pPr marL="0" indent="0">
              <a:buNone/>
            </a:pPr>
            <a:r>
              <a:rPr lang="en-US" sz="1400" b="1" dirty="0">
                <a:solidFill>
                  <a:schemeClr val="accent1"/>
                </a:solidFill>
                <a:latin typeface="Courier New" pitchFamily="49" charset="0"/>
                <a:cs typeface="Courier New" pitchFamily="49" charset="0"/>
              </a:rPr>
              <a:t> </a:t>
            </a:r>
            <a:r>
              <a:rPr lang="en-US" sz="1400" b="1" dirty="0" smtClean="0">
                <a:solidFill>
                  <a:schemeClr val="accent1"/>
                </a:solidFill>
                <a:latin typeface="Courier New" pitchFamily="49" charset="0"/>
                <a:cs typeface="Courier New" pitchFamily="49" charset="0"/>
              </a:rPr>
              <a:t>            {&lt;</a:t>
            </a:r>
            <a:r>
              <a:rPr lang="en-US" sz="1400" b="1" dirty="0" err="1">
                <a:solidFill>
                  <a:schemeClr val="accent1"/>
                </a:solidFill>
                <a:latin typeface="Courier New" pitchFamily="49" charset="0"/>
                <a:cs typeface="Courier New" pitchFamily="49" charset="0"/>
              </a:rPr>
              <a:t>hyp</a:t>
            </a:r>
            <a:r>
              <a:rPr lang="en-US" sz="1400" b="1" dirty="0">
                <a:solidFill>
                  <a:schemeClr val="accent1"/>
                </a:solidFill>
                <a:latin typeface="Courier New" pitchFamily="49" charset="0"/>
                <a:cs typeface="Courier New" pitchFamily="49" charset="0"/>
              </a:rPr>
              <a:t>,{wff7</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wff6!:  Location(</a:t>
            </a:r>
            <a:r>
              <a:rPr lang="en-US" sz="1400" b="1" dirty="0" err="1">
                <a:solidFill>
                  <a:schemeClr val="accent1"/>
                </a:solidFill>
                <a:latin typeface="Courier New" pitchFamily="49" charset="0"/>
                <a:cs typeface="Courier New" pitchFamily="49" charset="0"/>
              </a:rPr>
              <a:t>belowGround</a:t>
            </a:r>
            <a:r>
              <a:rPr lang="en-US" sz="1400" b="1" dirty="0">
                <a:solidFill>
                  <a:schemeClr val="accent1"/>
                </a:solidFill>
                <a:latin typeface="Courier New" pitchFamily="49" charset="0"/>
                <a:cs typeface="Courier New" pitchFamily="49" charset="0"/>
              </a:rPr>
              <a:t>)  {&lt;der,{wff1,wff7</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wff5!:  </a:t>
            </a:r>
            <a:r>
              <a:rPr lang="en-US" sz="1400" b="1" dirty="0" err="1">
                <a:solidFill>
                  <a:schemeClr val="accent1"/>
                </a:solidFill>
                <a:latin typeface="Courier New" pitchFamily="49" charset="0"/>
                <a:cs typeface="Courier New" pitchFamily="49" charset="0"/>
              </a:rPr>
              <a:t>xor</a:t>
            </a:r>
            <a:r>
              <a:rPr lang="en-US" sz="1400" b="1" dirty="0">
                <a:solidFill>
                  <a:schemeClr val="accent1"/>
                </a:solidFill>
                <a:latin typeface="Courier New" pitchFamily="49" charset="0"/>
                <a:cs typeface="Courier New" pitchFamily="49" charset="0"/>
              </a:rPr>
              <a:t>{</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(|4|),</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(|3|),</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(|2|),</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(|1</a:t>
            </a:r>
            <a:r>
              <a:rPr lang="en-US" sz="1400" b="1" dirty="0" smtClean="0">
                <a:solidFill>
                  <a:schemeClr val="accent1"/>
                </a:solidFill>
                <a:latin typeface="Courier New" pitchFamily="49" charset="0"/>
                <a:cs typeface="Courier New" pitchFamily="49" charset="0"/>
              </a:rPr>
              <a:t>|)}</a:t>
            </a:r>
          </a:p>
          <a:p>
            <a:pPr marL="0" indent="0">
              <a:buNone/>
            </a:pPr>
            <a:r>
              <a:rPr lang="en-US" sz="1400" b="1" dirty="0">
                <a:solidFill>
                  <a:schemeClr val="accent1"/>
                </a:solidFill>
                <a:latin typeface="Courier New" pitchFamily="49" charset="0"/>
                <a:cs typeface="Courier New" pitchFamily="49" charset="0"/>
              </a:rPr>
              <a:t> </a:t>
            </a:r>
            <a:r>
              <a:rPr lang="en-US" sz="1400" b="1" dirty="0" smtClean="0">
                <a:solidFill>
                  <a:schemeClr val="accent1"/>
                </a:solidFill>
                <a:latin typeface="Courier New" pitchFamily="49" charset="0"/>
                <a:cs typeface="Courier New" pitchFamily="49" charset="0"/>
              </a:rPr>
              <a:t>            {&lt;</a:t>
            </a:r>
            <a:r>
              <a:rPr lang="en-US" sz="1400" b="1" dirty="0" err="1">
                <a:solidFill>
                  <a:schemeClr val="accent1"/>
                </a:solidFill>
                <a:latin typeface="Courier New" pitchFamily="49" charset="0"/>
                <a:cs typeface="Courier New" pitchFamily="49" charset="0"/>
              </a:rPr>
              <a:t>hyp</a:t>
            </a:r>
            <a:r>
              <a:rPr lang="en-US" sz="1400" b="1" dirty="0">
                <a:solidFill>
                  <a:schemeClr val="accent1"/>
                </a:solidFill>
                <a:latin typeface="Courier New" pitchFamily="49" charset="0"/>
                <a:cs typeface="Courier New" pitchFamily="49" charset="0"/>
              </a:rPr>
              <a:t>,{wff5</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wff1!: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(|1|)  {&lt;</a:t>
            </a:r>
            <a:r>
              <a:rPr lang="en-US" sz="1400" b="1" dirty="0" err="1">
                <a:solidFill>
                  <a:schemeClr val="accent1"/>
                </a:solidFill>
                <a:latin typeface="Courier New" pitchFamily="49" charset="0"/>
                <a:cs typeface="Courier New" pitchFamily="49" charset="0"/>
              </a:rPr>
              <a:t>hyp</a:t>
            </a:r>
            <a:r>
              <a:rPr lang="en-US" sz="1400" b="1" dirty="0">
                <a:solidFill>
                  <a:schemeClr val="accent1"/>
                </a:solidFill>
                <a:latin typeface="Courier New" pitchFamily="49" charset="0"/>
                <a:cs typeface="Courier New" pitchFamily="49" charset="0"/>
              </a:rPr>
              <a:t>,{wff1</a:t>
            </a:r>
            <a:r>
              <a:rPr lang="en-US" sz="1400" b="1" dirty="0" smtClean="0">
                <a:solidFill>
                  <a:schemeClr val="accent1"/>
                </a:solidFill>
                <a:latin typeface="Courier New" pitchFamily="49" charset="0"/>
                <a:cs typeface="Courier New" pitchFamily="49" charset="0"/>
              </a:rPr>
              <a:t>}&gt;}</a:t>
            </a:r>
            <a:endParaRPr lang="en-US" sz="1400" b="1" dirty="0">
              <a:solidFill>
                <a:schemeClr val="accent1"/>
              </a:solidFill>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50188296-BCA7-4561-B5D8-ADF48BEC3FFF}"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39</a:t>
            </a:fld>
            <a:endParaRPr lang="en-US"/>
          </a:p>
        </p:txBody>
      </p:sp>
    </p:spTree>
    <p:extLst>
      <p:ext uri="{BB962C8B-B14F-4D97-AF65-F5344CB8AC3E}">
        <p14:creationId xmlns:p14="http://schemas.microsoft.com/office/powerpoint/2010/main" val="1139359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a:t>
            </a:r>
            <a:endParaRPr lang="en-US" dirty="0"/>
          </a:p>
        </p:txBody>
      </p:sp>
      <p:sp>
        <p:nvSpPr>
          <p:cNvPr id="3" name="Content Placeholder 2"/>
          <p:cNvSpPr>
            <a:spLocks noGrp="1"/>
          </p:cNvSpPr>
          <p:nvPr>
            <p:ph idx="1"/>
          </p:nvPr>
        </p:nvSpPr>
        <p:spPr/>
        <p:txBody>
          <a:bodyPr>
            <a:normAutofit lnSpcReduction="10000"/>
          </a:bodyPr>
          <a:lstStyle/>
          <a:p>
            <a:pPr>
              <a:lnSpc>
                <a:spcPct val="80000"/>
              </a:lnSpc>
              <a:buClr>
                <a:schemeClr val="tx2"/>
              </a:buClr>
            </a:pPr>
            <a:r>
              <a:rPr lang="en-US" sz="2800" dirty="0"/>
              <a:t>Add acting and sensing to a reasoning agent.</a:t>
            </a:r>
          </a:p>
          <a:p>
            <a:pPr lvl="1">
              <a:lnSpc>
                <a:spcPct val="80000"/>
              </a:lnSpc>
              <a:buClr>
                <a:schemeClr val="tx2"/>
              </a:buClr>
            </a:pPr>
            <a:r>
              <a:rPr lang="en-US" sz="2400" dirty="0"/>
              <a:t>First person reasoning; on-line acting &amp; sensing.</a:t>
            </a:r>
          </a:p>
          <a:p>
            <a:pPr>
              <a:lnSpc>
                <a:spcPct val="80000"/>
              </a:lnSpc>
              <a:buClr>
                <a:schemeClr val="tx2"/>
              </a:buClr>
            </a:pPr>
            <a:r>
              <a:rPr lang="en-US" sz="2800" dirty="0"/>
              <a:t>Layers</a:t>
            </a:r>
          </a:p>
          <a:p>
            <a:pPr lvl="1">
              <a:lnSpc>
                <a:spcPct val="80000"/>
              </a:lnSpc>
              <a:buClr>
                <a:schemeClr val="tx2"/>
              </a:buClr>
            </a:pPr>
            <a:r>
              <a:rPr lang="en-US" sz="2400" dirty="0"/>
              <a:t>Motivated by mind/body connections/distinctions.</a:t>
            </a:r>
          </a:p>
          <a:p>
            <a:pPr lvl="1">
              <a:lnSpc>
                <a:spcPct val="80000"/>
              </a:lnSpc>
              <a:buClr>
                <a:schemeClr val="tx2"/>
              </a:buClr>
            </a:pPr>
            <a:r>
              <a:rPr lang="en-US" sz="2400" dirty="0"/>
              <a:t>Let same mind be plugged into different bodies.</a:t>
            </a:r>
          </a:p>
          <a:p>
            <a:pPr>
              <a:lnSpc>
                <a:spcPct val="80000"/>
              </a:lnSpc>
              <a:buClr>
                <a:schemeClr val="tx2"/>
              </a:buClr>
            </a:pPr>
            <a:r>
              <a:rPr lang="en-US" sz="2800" dirty="0"/>
              <a:t>Embodiment</a:t>
            </a:r>
          </a:p>
          <a:p>
            <a:pPr lvl="1">
              <a:lnSpc>
                <a:spcPct val="80000"/>
              </a:lnSpc>
              <a:buClr>
                <a:schemeClr val="tx2"/>
              </a:buClr>
            </a:pPr>
            <a:r>
              <a:rPr lang="en-US" sz="2400" dirty="0"/>
              <a:t>Origin of beliefs in sensation &amp; proprioception.</a:t>
            </a:r>
          </a:p>
          <a:p>
            <a:pPr lvl="1">
              <a:lnSpc>
                <a:spcPct val="80000"/>
              </a:lnSpc>
              <a:buClr>
                <a:schemeClr val="tx2"/>
              </a:buClr>
            </a:pPr>
            <a:r>
              <a:rPr lang="en-US" sz="2400" dirty="0"/>
              <a:t>First-person privileged knowledge of own body.</a:t>
            </a:r>
          </a:p>
          <a:p>
            <a:pPr>
              <a:lnSpc>
                <a:spcPct val="80000"/>
              </a:lnSpc>
              <a:buClr>
                <a:schemeClr val="tx2"/>
              </a:buClr>
            </a:pPr>
            <a:r>
              <a:rPr lang="en-US" sz="2800" dirty="0" err="1"/>
              <a:t>Situatedness</a:t>
            </a:r>
            <a:endParaRPr lang="en-US" sz="2800" dirty="0"/>
          </a:p>
          <a:p>
            <a:pPr lvl="1">
              <a:lnSpc>
                <a:spcPct val="80000"/>
              </a:lnSpc>
              <a:buClr>
                <a:schemeClr val="tx2"/>
              </a:buClr>
            </a:pPr>
            <a:r>
              <a:rPr lang="en-US" sz="2400" dirty="0"/>
              <a:t>Has a sense of where it is in the world.</a:t>
            </a:r>
          </a:p>
          <a:p>
            <a:pPr>
              <a:lnSpc>
                <a:spcPct val="80000"/>
              </a:lnSpc>
              <a:buClr>
                <a:schemeClr val="tx2"/>
              </a:buClr>
            </a:pPr>
            <a:r>
              <a:rPr lang="en-US" sz="2800" dirty="0"/>
              <a:t>Symbol grounding</a:t>
            </a:r>
          </a:p>
          <a:p>
            <a:pPr lvl="1">
              <a:lnSpc>
                <a:spcPct val="80000"/>
              </a:lnSpc>
              <a:buClr>
                <a:schemeClr val="tx2"/>
              </a:buClr>
            </a:pPr>
            <a:r>
              <a:rPr lang="en-US" sz="2400" dirty="0"/>
              <a:t>In body-layer structures.</a:t>
            </a:r>
          </a:p>
          <a:p>
            <a:pPr lvl="1">
              <a:lnSpc>
                <a:spcPct val="80000"/>
              </a:lnSpc>
              <a:buClr>
                <a:schemeClr val="tx2"/>
              </a:buClr>
            </a:pPr>
            <a:r>
              <a:rPr lang="en-US" sz="2400" dirty="0"/>
              <a:t>Symbol as pivot between various modalities.</a:t>
            </a:r>
          </a:p>
          <a:p>
            <a:endParaRPr lang="en-US" dirty="0"/>
          </a:p>
        </p:txBody>
      </p:sp>
      <p:sp>
        <p:nvSpPr>
          <p:cNvPr id="4" name="Date Placeholder 3"/>
          <p:cNvSpPr>
            <a:spLocks noGrp="1"/>
          </p:cNvSpPr>
          <p:nvPr>
            <p:ph type="dt" sz="half" idx="10"/>
          </p:nvPr>
        </p:nvSpPr>
        <p:spPr/>
        <p:txBody>
          <a:bodyPr/>
          <a:lstStyle/>
          <a:p>
            <a:fld id="{2EE8BF37-08DE-437F-8450-D108ABB4E7CC}"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4</a:t>
            </a:fld>
            <a:endParaRPr lang="en-US"/>
          </a:p>
        </p:txBody>
      </p:sp>
    </p:spTree>
    <p:extLst>
      <p:ext uri="{BB962C8B-B14F-4D97-AF65-F5344CB8AC3E}">
        <p14:creationId xmlns:p14="http://schemas.microsoft.com/office/powerpoint/2010/main" val="824945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to Floor 4</a:t>
            </a:r>
            <a:endParaRPr lang="en-US" dirty="0"/>
          </a:p>
        </p:txBody>
      </p:sp>
      <p:sp>
        <p:nvSpPr>
          <p:cNvPr id="3" name="Content Placeholder 2"/>
          <p:cNvSpPr>
            <a:spLocks noGrp="1"/>
          </p:cNvSpPr>
          <p:nvPr>
            <p:ph idx="1"/>
          </p:nvPr>
        </p:nvSpPr>
        <p:spPr/>
        <p:txBody>
          <a:bodyPr>
            <a:normAutofit/>
          </a:bodyPr>
          <a:lstStyle/>
          <a:p>
            <a:pPr marL="0" indent="0">
              <a:buNone/>
            </a:pPr>
            <a:r>
              <a:rPr lang="en-US" sz="1400" b="1" dirty="0">
                <a:solidFill>
                  <a:schemeClr val="accent1"/>
                </a:solidFill>
                <a:latin typeface="Courier New" pitchFamily="49" charset="0"/>
                <a:cs typeface="Courier New" pitchFamily="49" charset="0"/>
              </a:rPr>
              <a:t>: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(4</a:t>
            </a:r>
            <a:r>
              <a:rPr lang="en-US" sz="1400" b="1" dirty="0" smtClean="0">
                <a:solidFill>
                  <a:schemeClr val="accent1"/>
                </a:solidFill>
                <a:latin typeface="Courier New" pitchFamily="49" charset="0"/>
                <a:cs typeface="Courier New" pitchFamily="49" charset="0"/>
              </a:rPr>
              <a: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A contradiction was detected within context default-</a:t>
            </a:r>
            <a:r>
              <a:rPr lang="en-US" sz="1400" b="1" dirty="0" err="1">
                <a:solidFill>
                  <a:schemeClr val="accent1"/>
                </a:solidFill>
                <a:latin typeface="Courier New" pitchFamily="49" charset="0"/>
                <a:cs typeface="Courier New" pitchFamily="49" charset="0"/>
              </a:rPr>
              <a:t>defaultct</a:t>
            </a:r>
            <a:r>
              <a:rPr lang="en-US" sz="1400" b="1" dirty="0" smtClean="0">
                <a:solidFill>
                  <a:schemeClr val="accent1"/>
                </a:solidFill>
                <a:latin typeface="Courier New" pitchFamily="49" charset="0"/>
                <a:cs typeface="Courier New" pitchFamily="49" charset="0"/>
              </a:rPr>
              <a: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The contradiction involves the proposition you want to assert</a:t>
            </a:r>
            <a:r>
              <a:rPr lang="en-US" sz="1400" b="1" dirty="0" smtClean="0">
                <a:solidFill>
                  <a:schemeClr val="accent1"/>
                </a:solidFill>
                <a:latin typeface="Courier New" pitchFamily="49" charset="0"/>
                <a:cs typeface="Courier New" pitchFamily="49" charset="0"/>
              </a:rPr>
              <a: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wff4!: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(|4|)  {&lt;</a:t>
            </a:r>
            <a:r>
              <a:rPr lang="en-US" sz="1400" b="1" dirty="0" err="1">
                <a:solidFill>
                  <a:schemeClr val="accent1"/>
                </a:solidFill>
                <a:latin typeface="Courier New" pitchFamily="49" charset="0"/>
                <a:cs typeface="Courier New" pitchFamily="49" charset="0"/>
              </a:rPr>
              <a:t>hyp</a:t>
            </a:r>
            <a:r>
              <a:rPr lang="en-US" sz="1400" b="1" dirty="0">
                <a:solidFill>
                  <a:schemeClr val="accent1"/>
                </a:solidFill>
                <a:latin typeface="Courier New" pitchFamily="49" charset="0"/>
                <a:cs typeface="Courier New" pitchFamily="49" charset="0"/>
              </a:rPr>
              <a:t>,{wff4</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and </a:t>
            </a:r>
            <a:r>
              <a:rPr lang="en-US" sz="1400" b="1" dirty="0">
                <a:solidFill>
                  <a:schemeClr val="accent1"/>
                </a:solidFill>
                <a:latin typeface="Courier New" pitchFamily="49" charset="0"/>
                <a:cs typeface="Courier New" pitchFamily="49" charset="0"/>
              </a:rPr>
              <a:t>the previously existing proposition</a:t>
            </a:r>
            <a:r>
              <a:rPr lang="en-US" sz="1400" b="1" dirty="0" smtClean="0">
                <a:solidFill>
                  <a:schemeClr val="accent1"/>
                </a:solidFill>
                <a:latin typeface="Courier New" pitchFamily="49" charset="0"/>
                <a:cs typeface="Courier New" pitchFamily="49" charset="0"/>
              </a:rPr>
              <a: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wff10!: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(|4|)  {&lt;der,{wff1,wff5</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You have the following options</a:t>
            </a:r>
            <a:r>
              <a:rPr lang="en-US" sz="1400" b="1" dirty="0" smtClean="0">
                <a:solidFill>
                  <a:schemeClr val="accent1"/>
                </a:solidFill>
                <a:latin typeface="Courier New" pitchFamily="49" charset="0"/>
                <a:cs typeface="Courier New" pitchFamily="49" charset="0"/>
              </a:rPr>
              <a: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1. [a] to attempt to resolve the contradiction </a:t>
            </a:r>
            <a:r>
              <a:rPr lang="en-US" sz="1400" b="1" dirty="0" smtClean="0">
                <a:solidFill>
                  <a:schemeClr val="accent1"/>
                </a:solidFill>
                <a:latin typeface="Courier New" pitchFamily="49" charset="0"/>
                <a:cs typeface="Courier New" pitchFamily="49" charset="0"/>
              </a:rPr>
              <a:t>automatically</a:t>
            </a:r>
          </a:p>
          <a:p>
            <a:pPr marL="0" indent="0">
              <a:buNone/>
            </a:pPr>
            <a:r>
              <a:rPr lang="en-US" sz="1400" b="1" dirty="0" smtClean="0">
                <a:solidFill>
                  <a:schemeClr val="accent1"/>
                </a:solidFill>
                <a:latin typeface="Courier New" pitchFamily="49" charset="0"/>
                <a:cs typeface="Courier New" pitchFamily="49" charset="0"/>
              </a:rPr>
              <a:t>   2</a:t>
            </a:r>
            <a:r>
              <a:rPr lang="en-US" sz="1400" b="1" dirty="0">
                <a:solidFill>
                  <a:schemeClr val="accent1"/>
                </a:solidFill>
                <a:latin typeface="Courier New" pitchFamily="49" charset="0"/>
                <a:cs typeface="Courier New" pitchFamily="49" charset="0"/>
              </a:rPr>
              <a:t>. [c] to continue anyway, knowing that a contradiction is derivable</a:t>
            </a:r>
            <a:r>
              <a:rPr lang="en-US" sz="1400" b="1" dirty="0" smtClean="0">
                <a:solidFill>
                  <a:schemeClr val="accent1"/>
                </a:solidFill>
                <a:latin typeface="Courier New" pitchFamily="49" charset="0"/>
                <a:cs typeface="Courier New" pitchFamily="49" charset="0"/>
              </a:rPr>
              <a: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3. [r] to revise the inconsistent part of the context </a:t>
            </a:r>
            <a:r>
              <a:rPr lang="en-US" sz="1400" b="1" dirty="0" smtClean="0">
                <a:solidFill>
                  <a:schemeClr val="accent1"/>
                </a:solidFill>
                <a:latin typeface="Courier New" pitchFamily="49" charset="0"/>
                <a:cs typeface="Courier New" pitchFamily="49" charset="0"/>
              </a:rPr>
              <a:t>manually</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4. [d] to discard this contradictory new assertion from the </a:t>
            </a:r>
            <a:r>
              <a:rPr lang="en-US" sz="1400" b="1" dirty="0" smtClean="0">
                <a:solidFill>
                  <a:schemeClr val="accent1"/>
                </a:solidFill>
                <a:latin typeface="Courier New" pitchFamily="49" charset="0"/>
                <a:cs typeface="Courier New" pitchFamily="49" charset="0"/>
              </a:rPr>
              <a:t>context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(please type a, c, r or d</a:t>
            </a:r>
            <a:r>
              <a:rPr lang="en-US" sz="1400" b="1" dirty="0" smtClean="0">
                <a:solidFill>
                  <a:schemeClr val="accent1"/>
                </a:solidFill>
                <a:latin typeface="Courier New" pitchFamily="49" charset="0"/>
                <a:cs typeface="Courier New" pitchFamily="49" charset="0"/>
              </a:rPr>
              <a:t>)</a:t>
            </a:r>
          </a:p>
          <a:p>
            <a:pPr marL="0" indent="0">
              <a:buNone/>
            </a:pPr>
            <a:r>
              <a:rPr lang="en-US" sz="1400" b="1" dirty="0" smtClean="0">
                <a:solidFill>
                  <a:schemeClr val="accent1"/>
                </a:solidFill>
                <a:latin typeface="Courier New" pitchFamily="49" charset="0"/>
                <a:cs typeface="Courier New" pitchFamily="49" charset="0"/>
              </a:rPr>
              <a:t>=&gt;&lt;= </a:t>
            </a:r>
            <a:r>
              <a:rPr lang="en-US" sz="1400" b="1" dirty="0">
                <a:solidFill>
                  <a:schemeClr val="accent1"/>
                </a:solidFill>
                <a:latin typeface="Courier New" pitchFamily="49" charset="0"/>
                <a:cs typeface="Courier New" pitchFamily="49" charset="0"/>
              </a:rPr>
              <a:t>r</a:t>
            </a:r>
          </a:p>
        </p:txBody>
      </p:sp>
      <p:sp>
        <p:nvSpPr>
          <p:cNvPr id="4" name="Date Placeholder 3"/>
          <p:cNvSpPr>
            <a:spLocks noGrp="1"/>
          </p:cNvSpPr>
          <p:nvPr>
            <p:ph type="dt" sz="half" idx="10"/>
          </p:nvPr>
        </p:nvSpPr>
        <p:spPr/>
        <p:txBody>
          <a:bodyPr/>
          <a:lstStyle/>
          <a:p>
            <a:fld id="{BCF621F9-BF2B-408B-8213-449EC13ED7CD}"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40</a:t>
            </a:fld>
            <a:endParaRPr lang="en-US"/>
          </a:p>
        </p:txBody>
      </p:sp>
    </p:spTree>
    <p:extLst>
      <p:ext uri="{BB962C8B-B14F-4D97-AF65-F5344CB8AC3E}">
        <p14:creationId xmlns:p14="http://schemas.microsoft.com/office/powerpoint/2010/main" val="12182460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Revising the Context</a:t>
            </a:r>
            <a:endParaRPr lang="en-US" dirty="0"/>
          </a:p>
        </p:txBody>
      </p:sp>
      <p:sp>
        <p:nvSpPr>
          <p:cNvPr id="3" name="Content Placeholder 2"/>
          <p:cNvSpPr>
            <a:spLocks noGrp="1"/>
          </p:cNvSpPr>
          <p:nvPr>
            <p:ph idx="1"/>
          </p:nvPr>
        </p:nvSpPr>
        <p:spPr/>
        <p:txBody>
          <a:bodyPr>
            <a:normAutofit/>
          </a:bodyPr>
          <a:lstStyle/>
          <a:p>
            <a:pPr marL="0" indent="0">
              <a:buNone/>
            </a:pPr>
            <a:r>
              <a:rPr lang="en-US" sz="1200" b="1" dirty="0">
                <a:solidFill>
                  <a:schemeClr val="accent1"/>
                </a:solidFill>
                <a:latin typeface="Courier New" pitchFamily="49" charset="0"/>
                <a:cs typeface="Courier New" pitchFamily="49" charset="0"/>
              </a:rPr>
              <a:t> In order to make the context consistent you must </a:t>
            </a:r>
            <a:r>
              <a:rPr lang="en-US" sz="1200" b="1" dirty="0" smtClean="0">
                <a:solidFill>
                  <a:schemeClr val="accent1"/>
                </a:solidFill>
                <a:latin typeface="Courier New" pitchFamily="49" charset="0"/>
                <a:cs typeface="Courier New" pitchFamily="49" charset="0"/>
              </a:rPr>
              <a:t>delete</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at least one hypothesis from the set listed below</a:t>
            </a:r>
            <a:r>
              <a:rPr lang="en-US" sz="1200" b="1" dirty="0" smtClean="0">
                <a:solidFill>
                  <a:schemeClr val="accent1"/>
                </a:solidFill>
                <a:latin typeface="Courier New" pitchFamily="49" charset="0"/>
                <a:cs typeface="Courier New" pitchFamily="49" charset="0"/>
              </a:rPr>
              <a:t>.</a:t>
            </a:r>
          </a:p>
          <a:p>
            <a:pPr marL="0" indent="0">
              <a:buNone/>
            </a:pPr>
            <a:r>
              <a:rPr lang="en-US" sz="1200" b="1" dirty="0" smtClean="0">
                <a:solidFill>
                  <a:schemeClr val="accent1"/>
                </a:solidFill>
                <a:latin typeface="Courier New" pitchFamily="49" charset="0"/>
                <a:cs typeface="Courier New" pitchFamily="49" charset="0"/>
              </a:rPr>
              <a:t>An </a:t>
            </a:r>
            <a:r>
              <a:rPr lang="en-US" sz="1200" b="1" dirty="0">
                <a:solidFill>
                  <a:schemeClr val="accent1"/>
                </a:solidFill>
                <a:latin typeface="Courier New" pitchFamily="49" charset="0"/>
                <a:cs typeface="Courier New" pitchFamily="49" charset="0"/>
              </a:rPr>
              <a:t>inconsistent set of hypotheses</a:t>
            </a:r>
            <a:r>
              <a:rPr lang="en-US" sz="1200" b="1" dirty="0" smtClean="0">
                <a:solidFill>
                  <a:schemeClr val="accent1"/>
                </a:solidFill>
                <a:latin typeface="Courier New" pitchFamily="49" charset="0"/>
                <a:cs typeface="Courier New" pitchFamily="49" charset="0"/>
              </a:rPr>
              <a:t>:</a:t>
            </a:r>
          </a:p>
          <a:p>
            <a:pPr marL="0" indent="0">
              <a:buNone/>
            </a:pPr>
            <a:r>
              <a:rPr lang="en-US" sz="1200" b="1" dirty="0" smtClean="0">
                <a:solidFill>
                  <a:schemeClr val="accent1"/>
                </a:solidFill>
                <a:latin typeface="Courier New" pitchFamily="49" charset="0"/>
                <a:cs typeface="Courier New" pitchFamily="49" charset="0"/>
              </a:rPr>
              <a:t> 1 </a:t>
            </a:r>
            <a:r>
              <a:rPr lang="en-US" sz="1200" b="1" dirty="0">
                <a:solidFill>
                  <a:schemeClr val="accent1"/>
                </a:solidFill>
                <a:latin typeface="Courier New" pitchFamily="49" charset="0"/>
                <a:cs typeface="Courier New" pitchFamily="49" charset="0"/>
              </a:rPr>
              <a:t>:   wff5</a:t>
            </a:r>
            <a:r>
              <a:rPr lang="en-US" sz="1200" b="1" dirty="0" smtClean="0">
                <a:solidFill>
                  <a:schemeClr val="accent1"/>
                </a:solidFill>
                <a:latin typeface="Courier New" pitchFamily="49" charset="0"/>
                <a:cs typeface="Courier New" pitchFamily="49" charset="0"/>
              </a:rPr>
              <a:t>!: </a:t>
            </a:r>
            <a:r>
              <a:rPr lang="en-US" sz="1200" b="1" dirty="0" err="1">
                <a:solidFill>
                  <a:schemeClr val="accent1"/>
                </a:solidFill>
                <a:latin typeface="Courier New" pitchFamily="49" charset="0"/>
                <a:cs typeface="Courier New" pitchFamily="49" charset="0"/>
              </a:rPr>
              <a:t>xor</a:t>
            </a:r>
            <a:r>
              <a:rPr lang="en-US" sz="1200" b="1" dirty="0">
                <a:solidFill>
                  <a:schemeClr val="accent1"/>
                </a:solidFill>
                <a:latin typeface="Courier New" pitchFamily="49" charset="0"/>
                <a:cs typeface="Courier New" pitchFamily="49" charset="0"/>
              </a:rPr>
              <a:t>{</a:t>
            </a:r>
            <a:r>
              <a:rPr lang="en-US" sz="1200" b="1" dirty="0" err="1">
                <a:solidFill>
                  <a:schemeClr val="accent1"/>
                </a:solidFill>
                <a:latin typeface="Courier New" pitchFamily="49" charset="0"/>
                <a:cs typeface="Courier New" pitchFamily="49" charset="0"/>
              </a:rPr>
              <a:t>OnFloor</a:t>
            </a:r>
            <a:r>
              <a:rPr lang="en-US" sz="1200" b="1" dirty="0">
                <a:solidFill>
                  <a:schemeClr val="accent1"/>
                </a:solidFill>
                <a:latin typeface="Courier New" pitchFamily="49" charset="0"/>
                <a:cs typeface="Courier New" pitchFamily="49" charset="0"/>
              </a:rPr>
              <a:t>(|4|),</a:t>
            </a:r>
            <a:r>
              <a:rPr lang="en-US" sz="1200" b="1" dirty="0" err="1">
                <a:solidFill>
                  <a:schemeClr val="accent1"/>
                </a:solidFill>
                <a:latin typeface="Courier New" pitchFamily="49" charset="0"/>
                <a:cs typeface="Courier New" pitchFamily="49" charset="0"/>
              </a:rPr>
              <a:t>OnFloor</a:t>
            </a:r>
            <a:r>
              <a:rPr lang="en-US" sz="1200" b="1" dirty="0">
                <a:solidFill>
                  <a:schemeClr val="accent1"/>
                </a:solidFill>
                <a:latin typeface="Courier New" pitchFamily="49" charset="0"/>
                <a:cs typeface="Courier New" pitchFamily="49" charset="0"/>
              </a:rPr>
              <a:t>(|3|),</a:t>
            </a:r>
            <a:r>
              <a:rPr lang="en-US" sz="1200" b="1" dirty="0" err="1">
                <a:solidFill>
                  <a:schemeClr val="accent1"/>
                </a:solidFill>
                <a:latin typeface="Courier New" pitchFamily="49" charset="0"/>
                <a:cs typeface="Courier New" pitchFamily="49" charset="0"/>
              </a:rPr>
              <a:t>OnFloor</a:t>
            </a:r>
            <a:r>
              <a:rPr lang="en-US" sz="1200" b="1" dirty="0">
                <a:solidFill>
                  <a:schemeClr val="accent1"/>
                </a:solidFill>
                <a:latin typeface="Courier New" pitchFamily="49" charset="0"/>
                <a:cs typeface="Courier New" pitchFamily="49" charset="0"/>
              </a:rPr>
              <a:t>(|2|),</a:t>
            </a:r>
            <a:r>
              <a:rPr lang="en-US" sz="1200" b="1" dirty="0" err="1">
                <a:solidFill>
                  <a:schemeClr val="accent1"/>
                </a:solidFill>
                <a:latin typeface="Courier New" pitchFamily="49" charset="0"/>
                <a:cs typeface="Courier New" pitchFamily="49" charset="0"/>
              </a:rPr>
              <a:t>OnFloor</a:t>
            </a:r>
            <a:r>
              <a:rPr lang="en-US" sz="1200" b="1" dirty="0">
                <a:solidFill>
                  <a:schemeClr val="accent1"/>
                </a:solidFill>
                <a:latin typeface="Courier New" pitchFamily="49" charset="0"/>
                <a:cs typeface="Courier New" pitchFamily="49" charset="0"/>
              </a:rPr>
              <a:t>(|1|)}  {&lt;</a:t>
            </a:r>
            <a:r>
              <a:rPr lang="en-US" sz="1200" b="1" dirty="0" err="1">
                <a:solidFill>
                  <a:schemeClr val="accent1"/>
                </a:solidFill>
                <a:latin typeface="Courier New" pitchFamily="49" charset="0"/>
                <a:cs typeface="Courier New" pitchFamily="49" charset="0"/>
              </a:rPr>
              <a:t>hyp</a:t>
            </a:r>
            <a:r>
              <a:rPr lang="en-US" sz="1200" b="1" dirty="0">
                <a:solidFill>
                  <a:schemeClr val="accent1"/>
                </a:solidFill>
                <a:latin typeface="Courier New" pitchFamily="49" charset="0"/>
                <a:cs typeface="Courier New" pitchFamily="49" charset="0"/>
              </a:rPr>
              <a:t>,{wff5</a:t>
            </a:r>
            <a:r>
              <a:rPr lang="en-US" sz="1200" b="1" dirty="0" smtClean="0">
                <a:solidFill>
                  <a:schemeClr val="accent1"/>
                </a:solidFill>
                <a:latin typeface="Courier New" pitchFamily="49" charset="0"/>
                <a:cs typeface="Courier New" pitchFamily="49" charset="0"/>
              </a:rPr>
              <a:t>}&gt;}</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(4 supported propositions: (wff12 wff11 wff10 wff5) </a:t>
            </a:r>
            <a:r>
              <a:rPr lang="en-US" sz="1200" b="1" dirty="0" smtClean="0">
                <a:solidFill>
                  <a:schemeClr val="accent1"/>
                </a:solidFill>
                <a:latin typeface="Courier New" pitchFamily="49" charset="0"/>
                <a:cs typeface="Courier New" pitchFamily="49" charset="0"/>
              </a:rPr>
              <a:t>)</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2 :   wff4!:  </a:t>
            </a:r>
            <a:r>
              <a:rPr lang="en-US" sz="1200" b="1" dirty="0" err="1">
                <a:solidFill>
                  <a:schemeClr val="accent1"/>
                </a:solidFill>
                <a:latin typeface="Courier New" pitchFamily="49" charset="0"/>
                <a:cs typeface="Courier New" pitchFamily="49" charset="0"/>
              </a:rPr>
              <a:t>OnFloor</a:t>
            </a:r>
            <a:r>
              <a:rPr lang="en-US" sz="1200" b="1" dirty="0">
                <a:solidFill>
                  <a:schemeClr val="accent1"/>
                </a:solidFill>
                <a:latin typeface="Courier New" pitchFamily="49" charset="0"/>
                <a:cs typeface="Courier New" pitchFamily="49" charset="0"/>
              </a:rPr>
              <a:t>(|4|)  {&lt;</a:t>
            </a:r>
            <a:r>
              <a:rPr lang="en-US" sz="1200" b="1" dirty="0" err="1">
                <a:solidFill>
                  <a:schemeClr val="accent1"/>
                </a:solidFill>
                <a:latin typeface="Courier New" pitchFamily="49" charset="0"/>
                <a:cs typeface="Courier New" pitchFamily="49" charset="0"/>
              </a:rPr>
              <a:t>hyp</a:t>
            </a:r>
            <a:r>
              <a:rPr lang="en-US" sz="1200" b="1" dirty="0">
                <a:solidFill>
                  <a:schemeClr val="accent1"/>
                </a:solidFill>
                <a:latin typeface="Courier New" pitchFamily="49" charset="0"/>
                <a:cs typeface="Courier New" pitchFamily="49" charset="0"/>
              </a:rPr>
              <a:t>,{wff4</a:t>
            </a:r>
            <a:r>
              <a:rPr lang="en-US" sz="1200" b="1" dirty="0" smtClean="0">
                <a:solidFill>
                  <a:schemeClr val="accent1"/>
                </a:solidFill>
                <a:latin typeface="Courier New" pitchFamily="49" charset="0"/>
                <a:cs typeface="Courier New" pitchFamily="49" charset="0"/>
              </a:rPr>
              <a:t>}&gt;} </a:t>
            </a:r>
            <a:r>
              <a:rPr lang="en-US" sz="1200" b="1" dirty="0" smtClean="0">
                <a:latin typeface="Courier New" pitchFamily="49" charset="0"/>
                <a:cs typeface="Courier New" pitchFamily="49" charset="0"/>
              </a:rPr>
              <a:t>; </a:t>
            </a:r>
            <a:r>
              <a:rPr lang="en-US" sz="1200" b="1" i="1" dirty="0" smtClean="0">
                <a:latin typeface="Courier New" pitchFamily="49" charset="0"/>
                <a:cs typeface="Courier New" pitchFamily="49" charset="0"/>
              </a:rPr>
              <a:t>Non-Prioritized Belief Revision</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(1 supported proposition: (wff4) </a:t>
            </a:r>
            <a:r>
              <a:rPr lang="en-US" sz="1200" b="1" dirty="0" smtClean="0">
                <a:solidFill>
                  <a:schemeClr val="accent1"/>
                </a:solidFill>
                <a:latin typeface="Courier New" pitchFamily="49" charset="0"/>
                <a:cs typeface="Courier New" pitchFamily="49" charset="0"/>
              </a:rPr>
              <a:t>)</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3 :   wff1!:  </a:t>
            </a:r>
            <a:r>
              <a:rPr lang="en-US" sz="1200" b="1" dirty="0" err="1">
                <a:solidFill>
                  <a:schemeClr val="accent1"/>
                </a:solidFill>
                <a:latin typeface="Courier New" pitchFamily="49" charset="0"/>
                <a:cs typeface="Courier New" pitchFamily="49" charset="0"/>
              </a:rPr>
              <a:t>OnFloor</a:t>
            </a:r>
            <a:r>
              <a:rPr lang="en-US" sz="1200" b="1" dirty="0">
                <a:solidFill>
                  <a:schemeClr val="accent1"/>
                </a:solidFill>
                <a:latin typeface="Courier New" pitchFamily="49" charset="0"/>
                <a:cs typeface="Courier New" pitchFamily="49" charset="0"/>
              </a:rPr>
              <a:t>(|1|)  {&lt;</a:t>
            </a:r>
            <a:r>
              <a:rPr lang="en-US" sz="1200" b="1" dirty="0" err="1">
                <a:solidFill>
                  <a:schemeClr val="accent1"/>
                </a:solidFill>
                <a:latin typeface="Courier New" pitchFamily="49" charset="0"/>
                <a:cs typeface="Courier New" pitchFamily="49" charset="0"/>
              </a:rPr>
              <a:t>hyp</a:t>
            </a:r>
            <a:r>
              <a:rPr lang="en-US" sz="1200" b="1" dirty="0">
                <a:solidFill>
                  <a:schemeClr val="accent1"/>
                </a:solidFill>
                <a:latin typeface="Courier New" pitchFamily="49" charset="0"/>
                <a:cs typeface="Courier New" pitchFamily="49" charset="0"/>
              </a:rPr>
              <a:t>,{wff1</a:t>
            </a:r>
            <a:r>
              <a:rPr lang="en-US" sz="1200" b="1" dirty="0" smtClean="0">
                <a:solidFill>
                  <a:schemeClr val="accent1"/>
                </a:solidFill>
                <a:latin typeface="Courier New" pitchFamily="49" charset="0"/>
                <a:cs typeface="Courier New" pitchFamily="49" charset="0"/>
              </a:rPr>
              <a:t>}&gt;}</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(4 supported propositions: (wff12 wff11 wff10 wff1) </a:t>
            </a:r>
            <a:r>
              <a:rPr lang="en-US" sz="1200" b="1" dirty="0" smtClean="0">
                <a:solidFill>
                  <a:schemeClr val="accent1"/>
                </a:solidFill>
                <a:latin typeface="Courier New" pitchFamily="49" charset="0"/>
                <a:cs typeface="Courier New" pitchFamily="49" charset="0"/>
              </a:rPr>
              <a:t>)</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Enter the list number of a hypothesis to examine </a:t>
            </a:r>
            <a:r>
              <a:rPr lang="en-US" sz="1200" b="1" dirty="0" smtClean="0">
                <a:solidFill>
                  <a:schemeClr val="accent1"/>
                </a:solidFill>
                <a:latin typeface="Courier New" pitchFamily="49" charset="0"/>
                <a:cs typeface="Courier New" pitchFamily="49" charset="0"/>
              </a:rPr>
              <a:t>or</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[d] to discard some hypothesis from this list</a:t>
            </a:r>
            <a:r>
              <a:rPr lang="en-US" sz="1200" b="1" dirty="0" smtClean="0">
                <a:solidFill>
                  <a:schemeClr val="accent1"/>
                </a:solidFill>
                <a:latin typeface="Courier New" pitchFamily="49" charset="0"/>
                <a:cs typeface="Courier New" pitchFamily="49" charset="0"/>
              </a:rPr>
              <a:t>,</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[a] to see ALL the hypotheses in the full context</a:t>
            </a:r>
            <a:r>
              <a:rPr lang="en-US" sz="1200" b="1" dirty="0" smtClean="0">
                <a:solidFill>
                  <a:schemeClr val="accent1"/>
                </a:solidFill>
                <a:latin typeface="Courier New" pitchFamily="49" charset="0"/>
                <a:cs typeface="Courier New" pitchFamily="49" charset="0"/>
              </a:rPr>
              <a:t>,</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[r] to see what you have already removed</a:t>
            </a:r>
            <a:r>
              <a:rPr lang="en-US" sz="1200" b="1" dirty="0" smtClean="0">
                <a:solidFill>
                  <a:schemeClr val="accent1"/>
                </a:solidFill>
                <a:latin typeface="Courier New" pitchFamily="49" charset="0"/>
                <a:cs typeface="Courier New" pitchFamily="49" charset="0"/>
              </a:rPr>
              <a:t>,</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[q] to quit revising this set</a:t>
            </a:r>
            <a:r>
              <a:rPr lang="en-US" sz="1200" b="1" dirty="0" smtClean="0">
                <a:solidFill>
                  <a:schemeClr val="accent1"/>
                </a:solidFill>
                <a:latin typeface="Courier New" pitchFamily="49" charset="0"/>
                <a:cs typeface="Courier New" pitchFamily="49" charset="0"/>
              </a:rPr>
              <a:t>, or</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a:t>
            </a:r>
            <a:r>
              <a:rPr lang="en-US" sz="1200" b="1" dirty="0" err="1">
                <a:solidFill>
                  <a:schemeClr val="accent1"/>
                </a:solidFill>
                <a:latin typeface="Courier New" pitchFamily="49" charset="0"/>
                <a:cs typeface="Courier New" pitchFamily="49" charset="0"/>
              </a:rPr>
              <a:t>i</a:t>
            </a:r>
            <a:r>
              <a:rPr lang="en-US" sz="1200" b="1" dirty="0">
                <a:solidFill>
                  <a:schemeClr val="accent1"/>
                </a:solidFill>
                <a:latin typeface="Courier New" pitchFamily="49" charset="0"/>
                <a:cs typeface="Courier New" pitchFamily="49" charset="0"/>
              </a:rPr>
              <a:t>] for </a:t>
            </a:r>
            <a:r>
              <a:rPr lang="en-US" sz="1200" b="1" dirty="0" smtClean="0">
                <a:solidFill>
                  <a:schemeClr val="accent1"/>
                </a:solidFill>
                <a:latin typeface="Courier New" pitchFamily="49" charset="0"/>
                <a:cs typeface="Courier New" pitchFamily="49" charset="0"/>
              </a:rPr>
              <a:t>instructions</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(please type a number OR d, a, r, q or </a:t>
            </a:r>
            <a:r>
              <a:rPr lang="en-US" sz="1200" b="1" dirty="0" err="1">
                <a:solidFill>
                  <a:schemeClr val="accent1"/>
                </a:solidFill>
                <a:latin typeface="Courier New" pitchFamily="49" charset="0"/>
                <a:cs typeface="Courier New" pitchFamily="49" charset="0"/>
              </a:rPr>
              <a:t>i</a:t>
            </a:r>
            <a:r>
              <a:rPr lang="en-US" sz="1200" b="1" dirty="0" smtClean="0">
                <a:solidFill>
                  <a:schemeClr val="accent1"/>
                </a:solidFill>
                <a:latin typeface="Courier New" pitchFamily="49" charset="0"/>
                <a:cs typeface="Courier New" pitchFamily="49" charset="0"/>
              </a:rPr>
              <a:t>)</a:t>
            </a:r>
          </a:p>
          <a:p>
            <a:pPr marL="0" indent="0">
              <a:buNone/>
            </a:pPr>
            <a:r>
              <a:rPr lang="en-US" sz="1200" b="1" dirty="0" smtClean="0">
                <a:solidFill>
                  <a:schemeClr val="accent1"/>
                </a:solidFill>
                <a:latin typeface="Courier New" pitchFamily="49" charset="0"/>
                <a:cs typeface="Courier New" pitchFamily="49" charset="0"/>
              </a:rPr>
              <a:t>=&gt;&lt;= d</a:t>
            </a:r>
          </a:p>
          <a:p>
            <a:pPr marL="0" indent="0">
              <a:buNone/>
            </a:pPr>
            <a:r>
              <a:rPr lang="en-US" sz="1200" b="1" dirty="0" smtClean="0">
                <a:solidFill>
                  <a:schemeClr val="accent1"/>
                </a:solidFill>
                <a:latin typeface="Courier New" pitchFamily="49" charset="0"/>
                <a:cs typeface="Courier New" pitchFamily="49" charset="0"/>
              </a:rPr>
              <a:t>  </a:t>
            </a:r>
            <a:r>
              <a:rPr lang="en-US" sz="1200" b="1" dirty="0">
                <a:solidFill>
                  <a:schemeClr val="accent1"/>
                </a:solidFill>
                <a:latin typeface="Courier New" pitchFamily="49" charset="0"/>
                <a:cs typeface="Courier New" pitchFamily="49" charset="0"/>
              </a:rPr>
              <a:t>Enter the list number of a hypothesis to discard,  [c] to cancel this discard, or [q] to quit revising this set</a:t>
            </a:r>
            <a:r>
              <a:rPr lang="en-US" sz="1200" b="1" dirty="0" smtClean="0">
                <a:solidFill>
                  <a:schemeClr val="accent1"/>
                </a:solidFill>
                <a:latin typeface="Courier New" pitchFamily="49" charset="0"/>
                <a:cs typeface="Courier New" pitchFamily="49" charset="0"/>
              </a:rPr>
              <a:t>.</a:t>
            </a:r>
          </a:p>
          <a:p>
            <a:pPr marL="0" indent="0">
              <a:buNone/>
            </a:pPr>
            <a:r>
              <a:rPr lang="en-US" sz="1200" b="1" dirty="0" smtClean="0">
                <a:solidFill>
                  <a:schemeClr val="accent1"/>
                </a:solidFill>
                <a:latin typeface="Courier New" pitchFamily="49" charset="0"/>
                <a:cs typeface="Courier New" pitchFamily="49" charset="0"/>
              </a:rPr>
              <a:t>=&gt;&lt;= 3</a:t>
            </a:r>
            <a:endParaRPr lang="en-US" sz="1200" b="1" dirty="0">
              <a:solidFill>
                <a:schemeClr val="accent1"/>
              </a:solidFill>
              <a:latin typeface="Courier New" pitchFamily="49" charset="0"/>
              <a:cs typeface="Courier New" pitchFamily="49" charset="0"/>
            </a:endParaRPr>
          </a:p>
          <a:p>
            <a:pPr marL="0" indent="0">
              <a:buNone/>
            </a:pPr>
            <a:r>
              <a:rPr lang="en-US" sz="1200" b="1" dirty="0" smtClean="0">
                <a:solidFill>
                  <a:schemeClr val="accent1"/>
                </a:solidFill>
                <a:latin typeface="Courier New" pitchFamily="49" charset="0"/>
                <a:cs typeface="Courier New" pitchFamily="49" charset="0"/>
              </a:rPr>
              <a:t>…</a:t>
            </a:r>
            <a:endParaRPr lang="en-US" sz="1200" b="1" dirty="0">
              <a:solidFill>
                <a:schemeClr val="accent1"/>
              </a:solidFill>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E0ACDED2-F143-4A6C-A84C-D0226CDC961A}"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41</a:t>
            </a:fld>
            <a:endParaRPr lang="en-US"/>
          </a:p>
        </p:txBody>
      </p:sp>
    </p:spTree>
    <p:extLst>
      <p:ext uri="{BB962C8B-B14F-4D97-AF65-F5344CB8AC3E}">
        <p14:creationId xmlns:p14="http://schemas.microsoft.com/office/powerpoint/2010/main" val="3128388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Resultant Belief Set</a:t>
            </a:r>
            <a:endParaRPr lang="en-US" dirty="0"/>
          </a:p>
        </p:txBody>
      </p:sp>
      <p:sp>
        <p:nvSpPr>
          <p:cNvPr id="3" name="Content Placeholder 2"/>
          <p:cNvSpPr>
            <a:spLocks noGrp="1"/>
          </p:cNvSpPr>
          <p:nvPr>
            <p:ph idx="1"/>
          </p:nvPr>
        </p:nvSpPr>
        <p:spPr/>
        <p:txBody>
          <a:bodyPr>
            <a:normAutofit/>
          </a:bodyPr>
          <a:lstStyle/>
          <a:p>
            <a:pPr marL="0" indent="0">
              <a:buNone/>
            </a:pPr>
            <a:r>
              <a:rPr lang="en-US" sz="1400" b="1" dirty="0">
                <a:solidFill>
                  <a:schemeClr val="accent1"/>
                </a:solidFill>
                <a:latin typeface="Courier New" pitchFamily="49" charset="0"/>
                <a:cs typeface="Courier New" pitchFamily="49" charset="0"/>
              </a:rPr>
              <a:t>: </a:t>
            </a:r>
            <a:r>
              <a:rPr lang="en-US" sz="1400" b="1" dirty="0" smtClean="0">
                <a:solidFill>
                  <a:schemeClr val="accent1"/>
                </a:solidFill>
                <a:latin typeface="Courier New" pitchFamily="49" charset="0"/>
                <a:cs typeface="Courier New" pitchFamily="49" charset="0"/>
              </a:rPr>
              <a:t>list-asserted-</a:t>
            </a:r>
            <a:r>
              <a:rPr lang="en-US" sz="1400" b="1" dirty="0" err="1" smtClean="0">
                <a:solidFill>
                  <a:schemeClr val="accent1"/>
                </a:solidFill>
                <a:latin typeface="Courier New" pitchFamily="49" charset="0"/>
                <a:cs typeface="Courier New" pitchFamily="49" charset="0"/>
              </a:rPr>
              <a:t>wffs</a:t>
            </a:r>
            <a:endParaRPr lang="en-US" sz="1400" b="1" dirty="0" smtClean="0">
              <a:solidFill>
                <a:schemeClr val="accent1"/>
              </a:solidFill>
              <a:latin typeface="Courier New" pitchFamily="49" charset="0"/>
              <a:cs typeface="Courier New" pitchFamily="49" charset="0"/>
            </a:endParaRP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wff13!: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(|1|)  {&lt;</a:t>
            </a:r>
            <a:r>
              <a:rPr lang="en-US" sz="1400" b="1" dirty="0" err="1">
                <a:solidFill>
                  <a:schemeClr val="accent1"/>
                </a:solidFill>
                <a:latin typeface="Courier New" pitchFamily="49" charset="0"/>
                <a:cs typeface="Courier New" pitchFamily="49" charset="0"/>
              </a:rPr>
              <a:t>ext</a:t>
            </a:r>
            <a:r>
              <a:rPr lang="en-US" sz="1400" b="1" dirty="0">
                <a:solidFill>
                  <a:schemeClr val="accent1"/>
                </a:solidFill>
                <a:latin typeface="Courier New" pitchFamily="49" charset="0"/>
                <a:cs typeface="Courier New" pitchFamily="49" charset="0"/>
              </a:rPr>
              <a:t>,{wff4,wff5</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wff12!: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(|2|)  {&lt;der,{wff1,wff5}&gt;,&lt;der,{wff4,wff5</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wff11!: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(|3|)  {&lt;der,{wff1,wff5}&gt;,&lt;der,{wff4,wff5</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wff9!: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(|4|),</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(|3|)} v=&gt; {Location(</a:t>
            </a:r>
            <a:r>
              <a:rPr lang="en-US" sz="1400" b="1" dirty="0" err="1">
                <a:solidFill>
                  <a:schemeClr val="accent1"/>
                </a:solidFill>
                <a:latin typeface="Courier New" pitchFamily="49" charset="0"/>
                <a:cs typeface="Courier New" pitchFamily="49" charset="0"/>
              </a:rPr>
              <a:t>aboveGround</a:t>
            </a:r>
            <a:r>
              <a:rPr lang="en-US" sz="1400" b="1" dirty="0">
                <a:solidFill>
                  <a:schemeClr val="accent1"/>
                </a:solidFill>
                <a:latin typeface="Courier New" pitchFamily="49" charset="0"/>
                <a:cs typeface="Courier New" pitchFamily="49" charset="0"/>
              </a:rPr>
              <a:t>)}  </a:t>
            </a:r>
            <a:r>
              <a:rPr lang="en-US" sz="1400" b="1" dirty="0" smtClean="0">
                <a:solidFill>
                  <a:schemeClr val="accent1"/>
                </a:solidFill>
                <a:latin typeface="Courier New" pitchFamily="49" charset="0"/>
                <a:cs typeface="Courier New" pitchFamily="49" charset="0"/>
              </a:rPr>
              <a:t>  </a:t>
            </a:r>
          </a:p>
          <a:p>
            <a:pPr marL="0" indent="0">
              <a:buNone/>
            </a:pPr>
            <a:r>
              <a:rPr lang="en-US" sz="1400" b="1" dirty="0">
                <a:solidFill>
                  <a:schemeClr val="accent1"/>
                </a:solidFill>
                <a:latin typeface="Courier New" pitchFamily="49" charset="0"/>
                <a:cs typeface="Courier New" pitchFamily="49" charset="0"/>
              </a:rPr>
              <a:t> </a:t>
            </a:r>
            <a:r>
              <a:rPr lang="en-US" sz="1400" b="1" dirty="0" smtClean="0">
                <a:solidFill>
                  <a:schemeClr val="accent1"/>
                </a:solidFill>
                <a:latin typeface="Courier New" pitchFamily="49" charset="0"/>
                <a:cs typeface="Courier New" pitchFamily="49" charset="0"/>
              </a:rPr>
              <a:t>         {&lt;</a:t>
            </a:r>
            <a:r>
              <a:rPr lang="en-US" sz="1400" b="1" dirty="0" err="1">
                <a:solidFill>
                  <a:schemeClr val="accent1"/>
                </a:solidFill>
                <a:latin typeface="Courier New" pitchFamily="49" charset="0"/>
                <a:cs typeface="Courier New" pitchFamily="49" charset="0"/>
              </a:rPr>
              <a:t>hyp</a:t>
            </a:r>
            <a:r>
              <a:rPr lang="en-US" sz="1400" b="1" dirty="0">
                <a:solidFill>
                  <a:schemeClr val="accent1"/>
                </a:solidFill>
                <a:latin typeface="Courier New" pitchFamily="49" charset="0"/>
                <a:cs typeface="Courier New" pitchFamily="49" charset="0"/>
              </a:rPr>
              <a:t>,{wff9</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wff8!:  Location(</a:t>
            </a:r>
            <a:r>
              <a:rPr lang="en-US" sz="1400" b="1" dirty="0" err="1">
                <a:solidFill>
                  <a:schemeClr val="accent1"/>
                </a:solidFill>
                <a:latin typeface="Courier New" pitchFamily="49" charset="0"/>
                <a:cs typeface="Courier New" pitchFamily="49" charset="0"/>
              </a:rPr>
              <a:t>aboveGround</a:t>
            </a:r>
            <a:r>
              <a:rPr lang="en-US" sz="1400" b="1" dirty="0">
                <a:solidFill>
                  <a:schemeClr val="accent1"/>
                </a:solidFill>
                <a:latin typeface="Courier New" pitchFamily="49" charset="0"/>
                <a:cs typeface="Courier New" pitchFamily="49" charset="0"/>
              </a:rPr>
              <a:t>)  {&lt;der,{wff4,wff9</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wff7!: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(|2|),</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(|1|)} v=&gt; {Location(</a:t>
            </a:r>
            <a:r>
              <a:rPr lang="en-US" sz="1400" b="1" dirty="0" err="1">
                <a:solidFill>
                  <a:schemeClr val="accent1"/>
                </a:solidFill>
                <a:latin typeface="Courier New" pitchFamily="49" charset="0"/>
                <a:cs typeface="Courier New" pitchFamily="49" charset="0"/>
              </a:rPr>
              <a:t>belowGround</a:t>
            </a:r>
            <a:r>
              <a:rPr lang="en-US" sz="1400" b="1" dirty="0">
                <a:solidFill>
                  <a:schemeClr val="accent1"/>
                </a:solidFill>
                <a:latin typeface="Courier New" pitchFamily="49" charset="0"/>
                <a:cs typeface="Courier New" pitchFamily="49" charset="0"/>
              </a:rPr>
              <a:t>)}  </a:t>
            </a:r>
            <a:endParaRPr lang="en-US" sz="1400" b="1" dirty="0" smtClean="0">
              <a:solidFill>
                <a:schemeClr val="accent1"/>
              </a:solidFill>
              <a:latin typeface="Courier New" pitchFamily="49" charset="0"/>
              <a:cs typeface="Courier New" pitchFamily="49" charset="0"/>
            </a:endParaRPr>
          </a:p>
          <a:p>
            <a:pPr marL="0" indent="0">
              <a:buNone/>
            </a:pPr>
            <a:r>
              <a:rPr lang="en-US" sz="1400" b="1" dirty="0">
                <a:solidFill>
                  <a:schemeClr val="accent1"/>
                </a:solidFill>
                <a:latin typeface="Courier New" pitchFamily="49" charset="0"/>
                <a:cs typeface="Courier New" pitchFamily="49" charset="0"/>
              </a:rPr>
              <a:t> </a:t>
            </a:r>
            <a:r>
              <a:rPr lang="en-US" sz="1400" b="1" dirty="0" smtClean="0">
                <a:solidFill>
                  <a:schemeClr val="accent1"/>
                </a:solidFill>
                <a:latin typeface="Courier New" pitchFamily="49" charset="0"/>
                <a:cs typeface="Courier New" pitchFamily="49" charset="0"/>
              </a:rPr>
              <a:t>         {&lt;</a:t>
            </a:r>
            <a:r>
              <a:rPr lang="en-US" sz="1400" b="1" dirty="0" err="1">
                <a:solidFill>
                  <a:schemeClr val="accent1"/>
                </a:solidFill>
                <a:latin typeface="Courier New" pitchFamily="49" charset="0"/>
                <a:cs typeface="Courier New" pitchFamily="49" charset="0"/>
              </a:rPr>
              <a:t>hyp</a:t>
            </a:r>
            <a:r>
              <a:rPr lang="en-US" sz="1400" b="1" dirty="0">
                <a:solidFill>
                  <a:schemeClr val="accent1"/>
                </a:solidFill>
                <a:latin typeface="Courier New" pitchFamily="49" charset="0"/>
                <a:cs typeface="Courier New" pitchFamily="49" charset="0"/>
              </a:rPr>
              <a:t>,{wff7</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wff5!:  </a:t>
            </a:r>
            <a:r>
              <a:rPr lang="en-US" sz="1400" b="1" dirty="0" err="1">
                <a:solidFill>
                  <a:schemeClr val="accent1"/>
                </a:solidFill>
                <a:latin typeface="Courier New" pitchFamily="49" charset="0"/>
                <a:cs typeface="Courier New" pitchFamily="49" charset="0"/>
              </a:rPr>
              <a:t>xor</a:t>
            </a:r>
            <a:r>
              <a:rPr lang="en-US" sz="1400" b="1" dirty="0">
                <a:solidFill>
                  <a:schemeClr val="accent1"/>
                </a:solidFill>
                <a:latin typeface="Courier New" pitchFamily="49" charset="0"/>
                <a:cs typeface="Courier New" pitchFamily="49" charset="0"/>
              </a:rPr>
              <a:t>{</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(|4|),</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(|3|),</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(|2|),</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(|1|)}  </a:t>
            </a:r>
            <a:endParaRPr lang="en-US" sz="1400" b="1" dirty="0" smtClean="0">
              <a:solidFill>
                <a:schemeClr val="accent1"/>
              </a:solidFill>
              <a:latin typeface="Courier New" pitchFamily="49" charset="0"/>
              <a:cs typeface="Courier New" pitchFamily="49" charset="0"/>
            </a:endParaRPr>
          </a:p>
          <a:p>
            <a:pPr marL="0" indent="0">
              <a:buNone/>
            </a:pPr>
            <a:r>
              <a:rPr lang="en-US" sz="1400" b="1" dirty="0">
                <a:solidFill>
                  <a:schemeClr val="accent1"/>
                </a:solidFill>
                <a:latin typeface="Courier New" pitchFamily="49" charset="0"/>
                <a:cs typeface="Courier New" pitchFamily="49" charset="0"/>
              </a:rPr>
              <a:t> </a:t>
            </a:r>
            <a:r>
              <a:rPr lang="en-US" sz="1400" b="1" dirty="0" smtClean="0">
                <a:solidFill>
                  <a:schemeClr val="accent1"/>
                </a:solidFill>
                <a:latin typeface="Courier New" pitchFamily="49" charset="0"/>
                <a:cs typeface="Courier New" pitchFamily="49" charset="0"/>
              </a:rPr>
              <a:t>         {&lt;</a:t>
            </a:r>
            <a:r>
              <a:rPr lang="en-US" sz="1400" b="1" dirty="0" err="1">
                <a:solidFill>
                  <a:schemeClr val="accent1"/>
                </a:solidFill>
                <a:latin typeface="Courier New" pitchFamily="49" charset="0"/>
                <a:cs typeface="Courier New" pitchFamily="49" charset="0"/>
              </a:rPr>
              <a:t>hyp</a:t>
            </a:r>
            <a:r>
              <a:rPr lang="en-US" sz="1400" b="1" dirty="0">
                <a:solidFill>
                  <a:schemeClr val="accent1"/>
                </a:solidFill>
                <a:latin typeface="Courier New" pitchFamily="49" charset="0"/>
                <a:cs typeface="Courier New" pitchFamily="49" charset="0"/>
              </a:rPr>
              <a:t>,{wff5</a:t>
            </a:r>
            <a:r>
              <a:rPr lang="en-US" sz="1400" b="1" dirty="0" smtClean="0">
                <a:solidFill>
                  <a:schemeClr val="accent1"/>
                </a:solidFill>
                <a:latin typeface="Courier New" pitchFamily="49" charset="0"/>
                <a:cs typeface="Courier New" pitchFamily="49" charset="0"/>
              </a:rPr>
              <a:t>}&gt;}</a:t>
            </a:r>
          </a:p>
          <a:p>
            <a:pPr marL="0" indent="0">
              <a:buNone/>
            </a:pPr>
            <a:r>
              <a:rPr lang="en-US" sz="1400" b="1" dirty="0" smtClean="0">
                <a:solidFill>
                  <a:schemeClr val="accent1"/>
                </a:solidFill>
                <a:latin typeface="Courier New" pitchFamily="49" charset="0"/>
                <a:cs typeface="Courier New" pitchFamily="49" charset="0"/>
              </a:rPr>
              <a:t>  </a:t>
            </a:r>
            <a:r>
              <a:rPr lang="en-US" sz="1400" b="1" dirty="0">
                <a:solidFill>
                  <a:schemeClr val="accent1"/>
                </a:solidFill>
                <a:latin typeface="Courier New" pitchFamily="49" charset="0"/>
                <a:cs typeface="Courier New" pitchFamily="49" charset="0"/>
              </a:rPr>
              <a:t>wff4!:  </a:t>
            </a:r>
            <a:r>
              <a:rPr lang="en-US" sz="1400" b="1" dirty="0" err="1">
                <a:solidFill>
                  <a:schemeClr val="accent1"/>
                </a:solidFill>
                <a:latin typeface="Courier New" pitchFamily="49" charset="0"/>
                <a:cs typeface="Courier New" pitchFamily="49" charset="0"/>
              </a:rPr>
              <a:t>OnFloor</a:t>
            </a:r>
            <a:r>
              <a:rPr lang="en-US" sz="1400" b="1" dirty="0">
                <a:solidFill>
                  <a:schemeClr val="accent1"/>
                </a:solidFill>
                <a:latin typeface="Courier New" pitchFamily="49" charset="0"/>
                <a:cs typeface="Courier New" pitchFamily="49" charset="0"/>
              </a:rPr>
              <a:t>(|4|)  {&lt;</a:t>
            </a:r>
            <a:r>
              <a:rPr lang="en-US" sz="1400" b="1" dirty="0" err="1">
                <a:solidFill>
                  <a:schemeClr val="accent1"/>
                </a:solidFill>
                <a:latin typeface="Courier New" pitchFamily="49" charset="0"/>
                <a:cs typeface="Courier New" pitchFamily="49" charset="0"/>
              </a:rPr>
              <a:t>hyp</a:t>
            </a:r>
            <a:r>
              <a:rPr lang="en-US" sz="1400" b="1" dirty="0">
                <a:solidFill>
                  <a:schemeClr val="accent1"/>
                </a:solidFill>
                <a:latin typeface="Courier New" pitchFamily="49" charset="0"/>
                <a:cs typeface="Courier New" pitchFamily="49" charset="0"/>
              </a:rPr>
              <a:t>,{wff4}&gt;}</a:t>
            </a:r>
          </a:p>
        </p:txBody>
      </p:sp>
      <p:sp>
        <p:nvSpPr>
          <p:cNvPr id="4" name="Date Placeholder 3"/>
          <p:cNvSpPr>
            <a:spLocks noGrp="1"/>
          </p:cNvSpPr>
          <p:nvPr>
            <p:ph type="dt" sz="half" idx="10"/>
          </p:nvPr>
        </p:nvSpPr>
        <p:spPr/>
        <p:txBody>
          <a:bodyPr/>
          <a:lstStyle/>
          <a:p>
            <a:fld id="{42A15949-FBEA-4D6B-AFC0-44A57280E40B}"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42</a:t>
            </a:fld>
            <a:endParaRPr lang="en-US"/>
          </a:p>
        </p:txBody>
      </p:sp>
    </p:spTree>
    <p:extLst>
      <p:ext uri="{BB962C8B-B14F-4D97-AF65-F5344CB8AC3E}">
        <p14:creationId xmlns:p14="http://schemas.microsoft.com/office/powerpoint/2010/main" val="3415389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SNePS Belief Revision</a:t>
            </a:r>
            <a:endParaRPr lang="en-US" dirty="0"/>
          </a:p>
        </p:txBody>
      </p:sp>
      <p:sp>
        <p:nvSpPr>
          <p:cNvPr id="3" name="Content Placeholder 2"/>
          <p:cNvSpPr>
            <a:spLocks noGrp="1"/>
          </p:cNvSpPr>
          <p:nvPr>
            <p:ph idx="1"/>
          </p:nvPr>
        </p:nvSpPr>
        <p:spPr/>
        <p:txBody>
          <a:bodyPr>
            <a:normAutofit lnSpcReduction="10000"/>
          </a:bodyPr>
          <a:lstStyle/>
          <a:p>
            <a:r>
              <a:rPr lang="en-US" dirty="0" smtClean="0"/>
              <a:t>Distinguishes hypotheses from derived beliefs.</a:t>
            </a:r>
          </a:p>
          <a:p>
            <a:r>
              <a:rPr lang="en-US" dirty="0" smtClean="0"/>
              <a:t>Retains origin sets: the sets of </a:t>
            </a:r>
            <a:r>
              <a:rPr lang="en-US" dirty="0" err="1" smtClean="0"/>
              <a:t>hyps</a:t>
            </a:r>
            <a:r>
              <a:rPr lang="en-US" dirty="0" smtClean="0"/>
              <a:t> used to derive belief.</a:t>
            </a:r>
          </a:p>
          <a:p>
            <a:pPr lvl="1"/>
            <a:r>
              <a:rPr lang="en-US" dirty="0" smtClean="0"/>
              <a:t>(ATMS)</a:t>
            </a:r>
          </a:p>
          <a:p>
            <a:r>
              <a:rPr lang="en-US" dirty="0" smtClean="0"/>
              <a:t>Recognizes explicit contradictions.</a:t>
            </a:r>
          </a:p>
          <a:p>
            <a:r>
              <a:rPr lang="en-US" dirty="0" smtClean="0"/>
              <a:t>Knows the possible culprits.</a:t>
            </a:r>
          </a:p>
          <a:p>
            <a:r>
              <a:rPr lang="en-US" dirty="0" smtClean="0"/>
              <a:t>Allows the user to choose the actual culprit.</a:t>
            </a:r>
          </a:p>
          <a:p>
            <a:pPr lvl="1"/>
            <a:r>
              <a:rPr lang="en-US" dirty="0" smtClean="0"/>
              <a:t>(Manual, “assisted”, BR.)</a:t>
            </a:r>
          </a:p>
          <a:p>
            <a:r>
              <a:rPr lang="en-US" dirty="0" smtClean="0"/>
              <a:t>Current context (cc): set of hypotheses currently believed.</a:t>
            </a:r>
          </a:p>
          <a:p>
            <a:r>
              <a:rPr lang="en-US" dirty="0" smtClean="0"/>
              <a:t>Current belief set: beliefs with an </a:t>
            </a:r>
            <a:r>
              <a:rPr lang="en-US" dirty="0" err="1" smtClean="0"/>
              <a:t>os</a:t>
            </a:r>
            <a:r>
              <a:rPr lang="en-US" dirty="0" smtClean="0"/>
              <a:t> that is a subset of cc.</a:t>
            </a:r>
          </a:p>
          <a:p>
            <a:r>
              <a:rPr lang="en-US" i="1" dirty="0" smtClean="0"/>
              <a:t>But</a:t>
            </a:r>
            <a:r>
              <a:rPr lang="en-US" dirty="0" smtClean="0"/>
              <a:t/>
            </a:r>
            <a:br>
              <a:rPr lang="en-US" dirty="0" smtClean="0"/>
            </a:br>
            <a:r>
              <a:rPr lang="en-US" dirty="0" smtClean="0"/>
              <a:t>we don’t want manual BR to interrupt autonomous agent.</a:t>
            </a:r>
          </a:p>
          <a:p>
            <a:r>
              <a:rPr lang="en-US" dirty="0" smtClean="0"/>
              <a:t>To be continued …</a:t>
            </a:r>
            <a:endParaRPr lang="en-US" dirty="0"/>
          </a:p>
        </p:txBody>
      </p:sp>
      <p:sp>
        <p:nvSpPr>
          <p:cNvPr id="4" name="Date Placeholder 3"/>
          <p:cNvSpPr>
            <a:spLocks noGrp="1"/>
          </p:cNvSpPr>
          <p:nvPr>
            <p:ph type="dt" sz="half" idx="10"/>
          </p:nvPr>
        </p:nvSpPr>
        <p:spPr/>
        <p:txBody>
          <a:bodyPr/>
          <a:lstStyle/>
          <a:p>
            <a:fld id="{53892281-E343-41B9-8A91-EE2320509344}"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43</a:t>
            </a:fld>
            <a:endParaRPr lang="en-US"/>
          </a:p>
        </p:txBody>
      </p:sp>
    </p:spTree>
    <p:extLst>
      <p:ext uri="{BB962C8B-B14F-4D97-AF65-F5344CB8AC3E}">
        <p14:creationId xmlns:p14="http://schemas.microsoft.com/office/powerpoint/2010/main" val="61040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a:t>
            </a:r>
            <a:endParaRPr lang="en-US" dirty="0"/>
          </a:p>
        </p:txBody>
      </p:sp>
      <p:sp>
        <p:nvSpPr>
          <p:cNvPr id="3" name="Content Placeholder 2"/>
          <p:cNvSpPr>
            <a:spLocks noGrp="1"/>
          </p:cNvSpPr>
          <p:nvPr>
            <p:ph idx="1"/>
          </p:nvPr>
        </p:nvSpPr>
        <p:spPr/>
        <p:txBody>
          <a:bodyPr/>
          <a:lstStyle/>
          <a:p>
            <a:r>
              <a:rPr lang="en-US" dirty="0" smtClean="0"/>
              <a:t>Prolog relies on a pun</a:t>
            </a:r>
          </a:p>
          <a:p>
            <a:pPr lvl="1"/>
            <a:r>
              <a:rPr lang="en-US" dirty="0" smtClean="0"/>
              <a:t>d(X) :- a(X), b(X), c(X).</a:t>
            </a:r>
          </a:p>
          <a:p>
            <a:pPr lvl="1"/>
            <a:r>
              <a:rPr lang="en-US" dirty="0" smtClean="0"/>
              <a:t>“,” means both logical “and” and sequence “and then”</a:t>
            </a:r>
          </a:p>
          <a:p>
            <a:pPr lvl="1"/>
            <a:r>
              <a:rPr lang="en-US" dirty="0" smtClean="0"/>
              <a:t>Relies on left-to-right evaluation.</a:t>
            </a:r>
          </a:p>
          <a:p>
            <a:r>
              <a:rPr lang="en-US" dirty="0" smtClean="0"/>
              <a:t>SNePS all(x)({a(x), b(x), c(x)} &amp;=&gt; d(x))</a:t>
            </a:r>
          </a:p>
          <a:p>
            <a:pPr lvl="1"/>
            <a:r>
              <a:rPr lang="en-US" dirty="0" smtClean="0"/>
              <a:t>LHS can be evaluated concurrently</a:t>
            </a:r>
          </a:p>
          <a:p>
            <a:r>
              <a:rPr lang="en-US" dirty="0" smtClean="0"/>
              <a:t>SNePS acting requires its own syntax &amp; semantics</a:t>
            </a:r>
            <a:endParaRPr lang="en-US" dirty="0"/>
          </a:p>
        </p:txBody>
      </p:sp>
      <p:sp>
        <p:nvSpPr>
          <p:cNvPr id="4" name="Date Placeholder 3"/>
          <p:cNvSpPr>
            <a:spLocks noGrp="1"/>
          </p:cNvSpPr>
          <p:nvPr>
            <p:ph type="dt" sz="half" idx="10"/>
          </p:nvPr>
        </p:nvSpPr>
        <p:spPr/>
        <p:txBody>
          <a:bodyPr/>
          <a:lstStyle/>
          <a:p>
            <a:fld id="{F0EF9232-38AD-47BB-AB38-40EDFE1BB346}"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44</a:t>
            </a:fld>
            <a:endParaRPr lang="en-US"/>
          </a:p>
        </p:txBody>
      </p:sp>
    </p:spTree>
    <p:extLst>
      <p:ext uri="{BB962C8B-B14F-4D97-AF65-F5344CB8AC3E}">
        <p14:creationId xmlns:p14="http://schemas.microsoft.com/office/powerpoint/2010/main" val="389245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Acts I</a:t>
            </a:r>
          </a:p>
        </p:txBody>
      </p:sp>
      <p:sp>
        <p:nvSpPr>
          <p:cNvPr id="3" name="Content Placeholder 2"/>
          <p:cNvSpPr>
            <a:spLocks noGrp="1"/>
          </p:cNvSpPr>
          <p:nvPr>
            <p:ph idx="1"/>
          </p:nvPr>
        </p:nvSpPr>
        <p:spPr/>
        <p:txBody>
          <a:bodyPr/>
          <a:lstStyle/>
          <a:p>
            <a:r>
              <a:rPr lang="en-US" dirty="0"/>
              <a:t>External Acts</a:t>
            </a:r>
          </a:p>
          <a:p>
            <a:pPr lvl="1">
              <a:buNone/>
            </a:pPr>
            <a:r>
              <a:rPr lang="en-US" dirty="0"/>
              <a:t>affect the environment</a:t>
            </a:r>
          </a:p>
          <a:p>
            <a:pPr lvl="1">
              <a:buNone/>
            </a:pPr>
            <a:r>
              <a:rPr lang="en-US" dirty="0"/>
              <a:t>supplied by agent designer</a:t>
            </a:r>
          </a:p>
          <a:p>
            <a:r>
              <a:rPr lang="en-US" dirty="0"/>
              <a:t>Mental Acts</a:t>
            </a:r>
          </a:p>
          <a:p>
            <a:pPr lvl="1">
              <a:buNone/>
            </a:pPr>
            <a:r>
              <a:rPr lang="en-US" dirty="0"/>
              <a:t>affect the knowledge layer</a:t>
            </a:r>
          </a:p>
          <a:p>
            <a:pPr lvl="1">
              <a:buNone/>
            </a:pPr>
            <a:r>
              <a:rPr lang="en-US" b="1" dirty="0">
                <a:solidFill>
                  <a:srgbClr val="0070C0"/>
                </a:solidFill>
                <a:latin typeface="Courier New" pitchFamily="49" charset="0"/>
                <a:cs typeface="Courier New" pitchFamily="49" charset="0"/>
              </a:rPr>
              <a:t>believe</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disbelieve</a:t>
            </a:r>
          </a:p>
          <a:p>
            <a:pPr lvl="1">
              <a:buNone/>
            </a:pPr>
            <a:r>
              <a:rPr lang="en-US" b="1" dirty="0">
                <a:solidFill>
                  <a:srgbClr val="0070C0"/>
                </a:solidFill>
                <a:latin typeface="Courier New" pitchFamily="49" charset="0"/>
                <a:cs typeface="Courier New" pitchFamily="49" charset="0"/>
              </a:rPr>
              <a:t>adopt</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unadopt</a:t>
            </a:r>
            <a:endParaRPr lang="en-US" b="1" dirty="0">
              <a:solidFill>
                <a:srgbClr val="0070C0"/>
              </a:solidFill>
              <a:latin typeface="Courier New" pitchFamily="49" charset="0"/>
              <a:cs typeface="Courier New" pitchFamily="49" charset="0"/>
            </a:endParaRPr>
          </a:p>
          <a:p>
            <a:r>
              <a:rPr lang="en-US" dirty="0"/>
              <a:t>Control Acts</a:t>
            </a:r>
          </a:p>
          <a:p>
            <a:pPr lvl="1">
              <a:buNone/>
            </a:pPr>
            <a:r>
              <a:rPr lang="en-US" dirty="0"/>
              <a:t>sequence, selection, loop, etc.</a:t>
            </a:r>
          </a:p>
          <a:p>
            <a:endParaRPr lang="en-US" dirty="0"/>
          </a:p>
        </p:txBody>
      </p:sp>
      <p:sp>
        <p:nvSpPr>
          <p:cNvPr id="4" name="Date Placeholder 3"/>
          <p:cNvSpPr>
            <a:spLocks noGrp="1"/>
          </p:cNvSpPr>
          <p:nvPr>
            <p:ph type="dt" sz="half" idx="10"/>
          </p:nvPr>
        </p:nvSpPr>
        <p:spPr/>
        <p:txBody>
          <a:bodyPr/>
          <a:lstStyle/>
          <a:p>
            <a:fld id="{0CB38EC2-1CE3-4223-BCB0-A862E5839675}"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45</a:t>
            </a:fld>
            <a:endParaRPr lang="en-US"/>
          </a:p>
        </p:txBody>
      </p:sp>
    </p:spTree>
    <p:extLst>
      <p:ext uri="{BB962C8B-B14F-4D97-AF65-F5344CB8AC3E}">
        <p14:creationId xmlns:p14="http://schemas.microsoft.com/office/powerpoint/2010/main" val="425456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Acts II</a:t>
            </a:r>
          </a:p>
        </p:txBody>
      </p:sp>
      <p:sp>
        <p:nvSpPr>
          <p:cNvPr id="3" name="Content Placeholder 2"/>
          <p:cNvSpPr>
            <a:spLocks noGrp="1"/>
          </p:cNvSpPr>
          <p:nvPr>
            <p:ph idx="1"/>
          </p:nvPr>
        </p:nvSpPr>
        <p:spPr/>
        <p:txBody>
          <a:bodyPr/>
          <a:lstStyle/>
          <a:p>
            <a:r>
              <a:rPr lang="en-US" dirty="0"/>
              <a:t>Primitive </a:t>
            </a:r>
            <a:r>
              <a:rPr lang="en-US" dirty="0" smtClean="0"/>
              <a:t>Acts</a:t>
            </a:r>
          </a:p>
          <a:p>
            <a:pPr lvl="1"/>
            <a:r>
              <a:rPr lang="en-US" dirty="0" smtClean="0"/>
              <a:t>Implemented as part of SNePS</a:t>
            </a:r>
            <a:endParaRPr lang="en-US" dirty="0"/>
          </a:p>
          <a:p>
            <a:pPr lvl="1"/>
            <a:r>
              <a:rPr lang="en-US" dirty="0"/>
              <a:t>o</a:t>
            </a:r>
            <a:r>
              <a:rPr lang="en-US" dirty="0" smtClean="0"/>
              <a:t>r by agent designer in </a:t>
            </a:r>
            <a:r>
              <a:rPr lang="en-US" dirty="0" err="1" smtClean="0"/>
              <a:t>PMLa</a:t>
            </a:r>
            <a:endParaRPr lang="en-US" dirty="0"/>
          </a:p>
          <a:p>
            <a:r>
              <a:rPr lang="en-US" dirty="0"/>
              <a:t>Composite </a:t>
            </a:r>
            <a:r>
              <a:rPr lang="en-US" dirty="0" smtClean="0"/>
              <a:t>Acts</a:t>
            </a:r>
          </a:p>
          <a:p>
            <a:pPr lvl="1"/>
            <a:r>
              <a:rPr lang="en-US" dirty="0" smtClean="0"/>
              <a:t>Structured </a:t>
            </a:r>
            <a:r>
              <a:rPr lang="en-US" dirty="0"/>
              <a:t>by control acts</a:t>
            </a:r>
          </a:p>
          <a:p>
            <a:r>
              <a:rPr lang="en-US" dirty="0"/>
              <a:t>Defined </a:t>
            </a:r>
            <a:r>
              <a:rPr lang="en-US" dirty="0" smtClean="0"/>
              <a:t>Acts</a:t>
            </a:r>
          </a:p>
          <a:p>
            <a:pPr lvl="1"/>
            <a:r>
              <a:rPr lang="en-US" dirty="0" smtClean="0"/>
              <a:t>Defined </a:t>
            </a:r>
            <a:r>
              <a:rPr lang="en-US" dirty="0"/>
              <a:t>by </a:t>
            </a:r>
            <a:r>
              <a:rPr lang="en-US" b="1" dirty="0" err="1">
                <a:solidFill>
                  <a:srgbClr val="0070C0"/>
                </a:solidFill>
                <a:latin typeface="Courier New" pitchFamily="49" charset="0"/>
                <a:cs typeface="Courier New" pitchFamily="49" charset="0"/>
              </a:rPr>
              <a:t>ActPlan</a:t>
            </a:r>
            <a:r>
              <a:rPr lang="en-US" b="1" dirty="0">
                <a:solidFill>
                  <a:srgbClr val="0070C0"/>
                </a:solidFill>
                <a:latin typeface="Courier New" pitchFamily="49" charset="0"/>
                <a:cs typeface="Courier New" pitchFamily="49" charset="0"/>
              </a:rPr>
              <a:t>(</a:t>
            </a:r>
            <a:r>
              <a:rPr lang="el-GR" b="1" dirty="0">
                <a:solidFill>
                  <a:srgbClr val="0070C0"/>
                </a:solidFill>
                <a:latin typeface="Courier New" pitchFamily="49" charset="0"/>
                <a:cs typeface="Courier New" pitchFamily="49" charset="0"/>
              </a:rPr>
              <a:t>α</a:t>
            </a:r>
            <a:r>
              <a:rPr lang="en-US" b="1" i="1" dirty="0">
                <a:solidFill>
                  <a:srgbClr val="0070C0"/>
                </a:solidFill>
                <a:latin typeface="Courier New" pitchFamily="49" charset="0"/>
                <a:cs typeface="Courier New" pitchFamily="49" charset="0"/>
              </a:rPr>
              <a:t>, p</a:t>
            </a:r>
            <a:r>
              <a:rPr lang="en-US" b="1" dirty="0">
                <a:solidFill>
                  <a:srgbClr val="0070C0"/>
                </a:solidFill>
                <a:latin typeface="Courier New" pitchFamily="49" charset="0"/>
                <a:cs typeface="Courier New" pitchFamily="49" charset="0"/>
              </a:rPr>
              <a:t>)</a:t>
            </a:r>
            <a:r>
              <a:rPr lang="en-US" b="1" dirty="0">
                <a:latin typeface="Courier New" pitchFamily="49" charset="0"/>
                <a:cs typeface="Courier New" pitchFamily="49" charset="0"/>
              </a:rPr>
              <a:t> </a:t>
            </a:r>
            <a:r>
              <a:rPr lang="en-US" dirty="0"/>
              <a:t>belief</a:t>
            </a:r>
            <a:endParaRPr lang="en-US" dirty="0">
              <a:solidFill>
                <a:srgbClr val="0070C0"/>
              </a:solidFill>
            </a:endParaRPr>
          </a:p>
        </p:txBody>
      </p:sp>
      <p:sp>
        <p:nvSpPr>
          <p:cNvPr id="4" name="Date Placeholder 3"/>
          <p:cNvSpPr>
            <a:spLocks noGrp="1"/>
          </p:cNvSpPr>
          <p:nvPr>
            <p:ph type="dt" sz="half" idx="10"/>
          </p:nvPr>
        </p:nvSpPr>
        <p:spPr/>
        <p:txBody>
          <a:bodyPr/>
          <a:lstStyle/>
          <a:p>
            <a:fld id="{841FA8BB-6BF9-46E9-9F6D-2A9522DF86F6}"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46</a:t>
            </a:fld>
            <a:endParaRPr lang="en-US"/>
          </a:p>
        </p:txBody>
      </p:sp>
    </p:spTree>
    <p:extLst>
      <p:ext uri="{BB962C8B-B14F-4D97-AF65-F5344CB8AC3E}">
        <p14:creationId xmlns:p14="http://schemas.microsoft.com/office/powerpoint/2010/main" val="121728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Propositions About Acts</a:t>
            </a:r>
            <a:endParaRPr lang="en-US" dirty="0"/>
          </a:p>
        </p:txBody>
      </p:sp>
      <p:sp>
        <p:nvSpPr>
          <p:cNvPr id="3" name="Content Placeholder 2"/>
          <p:cNvSpPr>
            <a:spLocks noGrp="1"/>
          </p:cNvSpPr>
          <p:nvPr>
            <p:ph idx="1"/>
          </p:nvPr>
        </p:nvSpPr>
        <p:spPr/>
        <p:txBody>
          <a:bodyPr/>
          <a:lstStyle/>
          <a:p>
            <a:pPr>
              <a:buNone/>
            </a:pPr>
            <a:r>
              <a:rPr lang="en-US" b="1" dirty="0" smtClean="0">
                <a:solidFill>
                  <a:srgbClr val="0070C0"/>
                </a:solidFill>
                <a:latin typeface="Courier New" pitchFamily="49" charset="0"/>
                <a:cs typeface="Courier New" pitchFamily="49" charset="0"/>
              </a:rPr>
              <a:t>Precondition(</a:t>
            </a:r>
            <a:r>
              <a:rPr lang="el-GR" b="1" dirty="0" smtClean="0">
                <a:solidFill>
                  <a:srgbClr val="0070C0"/>
                </a:solidFill>
                <a:latin typeface="Courier New" pitchFamily="49" charset="0"/>
                <a:cs typeface="Courier New" pitchFamily="49" charset="0"/>
              </a:rPr>
              <a:t>α</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 φ</a:t>
            </a:r>
            <a:r>
              <a:rPr lang="en-US" b="1" dirty="0" smtClean="0">
                <a:solidFill>
                  <a:srgbClr val="0070C0"/>
                </a:solidFill>
                <a:latin typeface="Courier New" pitchFamily="49" charset="0"/>
                <a:cs typeface="Courier New" pitchFamily="49" charset="0"/>
              </a:rPr>
              <a:t>)</a:t>
            </a:r>
            <a:endParaRPr lang="en-US" b="1" dirty="0">
              <a:latin typeface="Courier New" pitchFamily="49" charset="0"/>
              <a:cs typeface="Courier New" pitchFamily="49" charset="0"/>
            </a:endParaRPr>
          </a:p>
          <a:p>
            <a:pPr>
              <a:buNone/>
            </a:pPr>
            <a:endParaRPr lang="en-US" b="1" dirty="0" smtClean="0">
              <a:solidFill>
                <a:srgbClr val="0070C0"/>
              </a:solidFill>
              <a:latin typeface="Courier New" pitchFamily="49" charset="0"/>
              <a:cs typeface="Courier New" pitchFamily="49" charset="0"/>
            </a:endParaRPr>
          </a:p>
          <a:p>
            <a:pPr>
              <a:buNone/>
            </a:pPr>
            <a:r>
              <a:rPr lang="en-US" b="1" dirty="0" err="1" smtClean="0">
                <a:solidFill>
                  <a:srgbClr val="0070C0"/>
                </a:solidFill>
                <a:latin typeface="Courier New" pitchFamily="49" charset="0"/>
                <a:cs typeface="Courier New" pitchFamily="49" charset="0"/>
              </a:rPr>
              <a:t>ActPlan</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α</a:t>
            </a:r>
            <a:r>
              <a:rPr lang="en-US" b="1" baseline="-25000" dirty="0" smtClean="0">
                <a:solidFill>
                  <a:srgbClr val="0070C0"/>
                </a:solidFill>
                <a:latin typeface="Courier New" pitchFamily="49" charset="0"/>
                <a:cs typeface="Courier New" pitchFamily="49" charset="0"/>
              </a:rPr>
              <a:t>1</a:t>
            </a:r>
            <a:r>
              <a:rPr lang="en-US" b="1" i="1" dirty="0" smtClean="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α</a:t>
            </a:r>
            <a:r>
              <a:rPr lang="en-US" b="1" baseline="-25000" dirty="0" smtClean="0">
                <a:solidFill>
                  <a:srgbClr val="0070C0"/>
                </a:solidFill>
                <a:latin typeface="Courier New" pitchFamily="49" charset="0"/>
                <a:cs typeface="Courier New" pitchFamily="49" charset="0"/>
              </a:rPr>
              <a:t>2</a:t>
            </a:r>
            <a:r>
              <a:rPr lang="en-US" b="1" dirty="0" smtClean="0">
                <a:solidFill>
                  <a:srgbClr val="0070C0"/>
                </a:solidFill>
                <a:latin typeface="Courier New" pitchFamily="49" charset="0"/>
                <a:cs typeface="Courier New" pitchFamily="49" charset="0"/>
              </a:rPr>
              <a:t>)</a:t>
            </a:r>
            <a:endParaRPr lang="en-US" b="1" dirty="0">
              <a:latin typeface="Courier New" pitchFamily="49" charset="0"/>
              <a:cs typeface="Courier New" pitchFamily="49" charset="0"/>
            </a:endParaRPr>
          </a:p>
          <a:p>
            <a:pPr>
              <a:buNone/>
            </a:pPr>
            <a:endParaRPr lang="en-US" b="1" dirty="0" smtClean="0">
              <a:solidFill>
                <a:srgbClr val="0070C0"/>
              </a:solidFill>
              <a:latin typeface="Courier New" pitchFamily="49" charset="0"/>
              <a:cs typeface="Courier New" pitchFamily="49" charset="0"/>
            </a:endParaRPr>
          </a:p>
          <a:p>
            <a:pPr>
              <a:buNone/>
            </a:pPr>
            <a:r>
              <a:rPr lang="en-US" b="1" dirty="0" err="1" smtClean="0">
                <a:solidFill>
                  <a:srgbClr val="0070C0"/>
                </a:solidFill>
                <a:latin typeface="Courier New" pitchFamily="49" charset="0"/>
                <a:cs typeface="Courier New" pitchFamily="49" charset="0"/>
              </a:rPr>
              <a:t>GoalPlan</a:t>
            </a:r>
            <a:r>
              <a:rPr lang="en-US" b="1" dirty="0" smtClean="0">
                <a:solidFill>
                  <a:srgbClr val="0070C0"/>
                </a:solidFill>
                <a:latin typeface="Courier New" pitchFamily="49" charset="0"/>
                <a:cs typeface="Courier New" pitchFamily="49" charset="0"/>
              </a:rPr>
              <a:t>(</a:t>
            </a:r>
            <a:r>
              <a:rPr lang="el-GR" b="1" dirty="0">
                <a:solidFill>
                  <a:srgbClr val="0070C0"/>
                </a:solidFill>
                <a:latin typeface="Courier New" pitchFamily="49" charset="0"/>
                <a:cs typeface="Courier New" pitchFamily="49" charset="0"/>
              </a:rPr>
              <a:t>φ</a:t>
            </a:r>
            <a:r>
              <a:rPr lang="en-US" b="1" i="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α</a:t>
            </a:r>
            <a:r>
              <a:rPr lang="en-US" b="1" dirty="0" smtClean="0">
                <a:solidFill>
                  <a:srgbClr val="0070C0"/>
                </a:solidFill>
                <a:latin typeface="Courier New" pitchFamily="49" charset="0"/>
                <a:cs typeface="Courier New" pitchFamily="49" charset="0"/>
              </a:rPr>
              <a:t>)</a:t>
            </a:r>
            <a:endParaRPr lang="en-US" b="1" dirty="0" smtClean="0">
              <a:latin typeface="Courier New" pitchFamily="49" charset="0"/>
              <a:cs typeface="Courier New" pitchFamily="49" charset="0"/>
            </a:endParaRPr>
          </a:p>
          <a:p>
            <a:pPr>
              <a:buNone/>
            </a:pPr>
            <a:endParaRPr lang="en-US" b="1" dirty="0" smtClean="0">
              <a:solidFill>
                <a:srgbClr val="0070C0"/>
              </a:solidFill>
              <a:latin typeface="Courier New" pitchFamily="49" charset="0"/>
              <a:cs typeface="Courier New" pitchFamily="49" charset="0"/>
            </a:endParaRPr>
          </a:p>
          <a:p>
            <a:pPr>
              <a:buNone/>
            </a:pPr>
            <a:r>
              <a:rPr lang="en-US" b="1" dirty="0" smtClean="0">
                <a:solidFill>
                  <a:srgbClr val="0070C0"/>
                </a:solidFill>
                <a:latin typeface="Courier New" pitchFamily="49" charset="0"/>
                <a:cs typeface="Courier New" pitchFamily="49" charset="0"/>
              </a:rPr>
              <a:t>Effect(</a:t>
            </a:r>
            <a:r>
              <a:rPr lang="el-GR" b="1" dirty="0" smtClean="0">
                <a:solidFill>
                  <a:srgbClr val="0070C0"/>
                </a:solidFill>
                <a:latin typeface="Courier New" pitchFamily="49" charset="0"/>
                <a:cs typeface="Courier New" pitchFamily="49" charset="0"/>
              </a:rPr>
              <a:t>α</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 φ</a:t>
            </a:r>
            <a:r>
              <a:rPr lang="en-US" b="1" dirty="0" smtClean="0">
                <a:solidFill>
                  <a:srgbClr val="0070C0"/>
                </a:solidFill>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BD19FAB0-F11F-49C7-B8E3-F407C940986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47</a:t>
            </a:fld>
            <a:endParaRPr lang="en-US"/>
          </a:p>
        </p:txBody>
      </p:sp>
    </p:spTree>
    <p:extLst>
      <p:ext uri="{BB962C8B-B14F-4D97-AF65-F5344CB8AC3E}">
        <p14:creationId xmlns:p14="http://schemas.microsoft.com/office/powerpoint/2010/main" val="30004427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r>
              <a:rPr lang="en-US" dirty="0"/>
              <a:t>Policies</a:t>
            </a:r>
            <a:br>
              <a:rPr lang="en-US" dirty="0"/>
            </a:br>
            <a:r>
              <a:rPr lang="en-US" dirty="0"/>
              <a:t>Reasoning           Acting</a:t>
            </a:r>
          </a:p>
        </p:txBody>
      </p:sp>
      <p:sp>
        <p:nvSpPr>
          <p:cNvPr id="3" name="Content Placeholder 2"/>
          <p:cNvSpPr>
            <a:spLocks noGrp="1"/>
          </p:cNvSpPr>
          <p:nvPr>
            <p:ph idx="1"/>
          </p:nvPr>
        </p:nvSpPr>
        <p:spPr>
          <a:xfrm>
            <a:off x="457200" y="2057400"/>
            <a:ext cx="8229600" cy="3200400"/>
          </a:xfrm>
        </p:spPr>
        <p:txBody>
          <a:bodyPr/>
          <a:lstStyle/>
          <a:p>
            <a:r>
              <a:rPr lang="en-US" dirty="0"/>
              <a:t>Forward Reasoning</a:t>
            </a:r>
          </a:p>
          <a:p>
            <a:pPr lvl="1">
              <a:buNone/>
            </a:pPr>
            <a:r>
              <a:rPr lang="en-US" b="1" dirty="0" err="1">
                <a:solidFill>
                  <a:srgbClr val="0070C0"/>
                </a:solidFill>
                <a:latin typeface="Courier New" pitchFamily="49" charset="0"/>
                <a:cs typeface="Courier New" pitchFamily="49" charset="0"/>
              </a:rPr>
              <a:t>whendo</a:t>
            </a:r>
            <a:r>
              <a:rPr lang="en-US" b="1" dirty="0">
                <a:solidFill>
                  <a:srgbClr val="0070C0"/>
                </a:solidFill>
                <a:latin typeface="Courier New" pitchFamily="49" charset="0"/>
                <a:cs typeface="Courier New" pitchFamily="49" charset="0"/>
              </a:rPr>
              <a:t>(</a:t>
            </a:r>
            <a:r>
              <a:rPr lang="el-GR" b="1" dirty="0">
                <a:solidFill>
                  <a:srgbClr val="0070C0"/>
                </a:solidFill>
                <a:latin typeface="Courier New" pitchFamily="49" charset="0"/>
                <a:cs typeface="Courier New" pitchFamily="49" charset="0"/>
              </a:rPr>
              <a:t>φ</a:t>
            </a:r>
            <a:r>
              <a:rPr lang="en-US" b="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α</a:t>
            </a:r>
            <a:r>
              <a:rPr lang="en-US" b="1" dirty="0">
                <a:solidFill>
                  <a:srgbClr val="0070C0"/>
                </a:solidFill>
                <a:latin typeface="Courier New" pitchFamily="49" charset="0"/>
                <a:cs typeface="Courier New" pitchFamily="49" charset="0"/>
              </a:rPr>
              <a:t>)</a:t>
            </a:r>
          </a:p>
          <a:p>
            <a:pPr lvl="1">
              <a:buNone/>
            </a:pPr>
            <a:r>
              <a:rPr lang="en-US" b="1" dirty="0" err="1">
                <a:solidFill>
                  <a:srgbClr val="0070C0"/>
                </a:solidFill>
                <a:latin typeface="Courier New" pitchFamily="49" charset="0"/>
                <a:cs typeface="Courier New" pitchFamily="49" charset="0"/>
              </a:rPr>
              <a:t>wheneverdo</a:t>
            </a:r>
            <a:r>
              <a:rPr lang="en-US" b="1" dirty="0">
                <a:solidFill>
                  <a:srgbClr val="0070C0"/>
                </a:solidFill>
                <a:latin typeface="Courier New" pitchFamily="49" charset="0"/>
                <a:cs typeface="Courier New" pitchFamily="49" charset="0"/>
              </a:rPr>
              <a:t>(</a:t>
            </a:r>
            <a:r>
              <a:rPr lang="el-GR" b="1" dirty="0">
                <a:solidFill>
                  <a:srgbClr val="0070C0"/>
                </a:solidFill>
                <a:latin typeface="Courier New" pitchFamily="49" charset="0"/>
                <a:cs typeface="Courier New" pitchFamily="49" charset="0"/>
              </a:rPr>
              <a:t>φ</a:t>
            </a:r>
            <a:r>
              <a:rPr lang="en-US" b="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α</a:t>
            </a:r>
            <a:r>
              <a:rPr lang="en-US" b="1" dirty="0">
                <a:solidFill>
                  <a:srgbClr val="0070C0"/>
                </a:solidFill>
                <a:latin typeface="Courier New" pitchFamily="49" charset="0"/>
                <a:cs typeface="Courier New" pitchFamily="49" charset="0"/>
              </a:rPr>
              <a:t>)</a:t>
            </a:r>
            <a:r>
              <a:rPr lang="en-US" dirty="0">
                <a:solidFill>
                  <a:srgbClr val="0070C0"/>
                </a:solidFill>
              </a:rPr>
              <a:t/>
            </a:r>
            <a:br>
              <a:rPr lang="en-US" dirty="0">
                <a:solidFill>
                  <a:srgbClr val="0070C0"/>
                </a:solidFill>
              </a:rPr>
            </a:br>
            <a:endParaRPr lang="en-US" dirty="0">
              <a:solidFill>
                <a:srgbClr val="0070C0"/>
              </a:solidFill>
            </a:endParaRPr>
          </a:p>
          <a:p>
            <a:r>
              <a:rPr lang="en-US" dirty="0"/>
              <a:t>Backward Reasoning</a:t>
            </a:r>
          </a:p>
          <a:p>
            <a:pPr lvl="1">
              <a:buNone/>
            </a:pPr>
            <a:r>
              <a:rPr lang="en-US" b="1" dirty="0" err="1">
                <a:solidFill>
                  <a:srgbClr val="0070C0"/>
                </a:solidFill>
                <a:latin typeface="Courier New" pitchFamily="49" charset="0"/>
                <a:cs typeface="Courier New" pitchFamily="49" charset="0"/>
              </a:rPr>
              <a:t>ifdo</a:t>
            </a:r>
            <a:r>
              <a:rPr lang="en-US" b="1" dirty="0">
                <a:solidFill>
                  <a:srgbClr val="0070C0"/>
                </a:solidFill>
                <a:latin typeface="Courier New" pitchFamily="49" charset="0"/>
                <a:cs typeface="Courier New" pitchFamily="49" charset="0"/>
              </a:rPr>
              <a:t>(</a:t>
            </a:r>
            <a:r>
              <a:rPr lang="el-GR" b="1" dirty="0">
                <a:solidFill>
                  <a:srgbClr val="0070C0"/>
                </a:solidFill>
                <a:latin typeface="Courier New" pitchFamily="49" charset="0"/>
                <a:cs typeface="Courier New" pitchFamily="49" charset="0"/>
              </a:rPr>
              <a:t>φ</a:t>
            </a:r>
            <a:r>
              <a:rPr lang="en-US" b="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α</a:t>
            </a:r>
            <a:r>
              <a:rPr lang="en-US" b="1" dirty="0">
                <a:solidFill>
                  <a:srgbClr val="0070C0"/>
                </a:solidFill>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
        <p:nvSpPr>
          <p:cNvPr id="4" name="Date Placeholder 3"/>
          <p:cNvSpPr>
            <a:spLocks noGrp="1"/>
          </p:cNvSpPr>
          <p:nvPr>
            <p:ph type="dt" sz="half" idx="10"/>
          </p:nvPr>
        </p:nvSpPr>
        <p:spPr/>
        <p:txBody>
          <a:bodyPr/>
          <a:lstStyle/>
          <a:p>
            <a:fld id="{576DD4EA-5551-4471-AB4B-A56FF398B2BE}"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48</a:t>
            </a:fld>
            <a:endParaRPr lang="en-US"/>
          </a:p>
        </p:txBody>
      </p:sp>
      <p:cxnSp>
        <p:nvCxnSpPr>
          <p:cNvPr id="7" name="Straight Arrow Connector 6"/>
          <p:cNvCxnSpPr/>
          <p:nvPr/>
        </p:nvCxnSpPr>
        <p:spPr bwMode="auto">
          <a:xfrm>
            <a:off x="2667000" y="1524000"/>
            <a:ext cx="1132114" cy="1588"/>
          </a:xfrm>
          <a:prstGeom prst="straightConnector1">
            <a:avLst/>
          </a:prstGeom>
          <a:solidFill>
            <a:schemeClr val="accent1"/>
          </a:solidFill>
          <a:ln w="38100" cap="flat" cmpd="sng" algn="ctr">
            <a:solidFill>
              <a:srgbClr val="DA4A0A"/>
            </a:solidFill>
            <a:prstDash val="solid"/>
            <a:round/>
            <a:headEnd type="arrow"/>
            <a:tailEnd type="arrow"/>
          </a:ln>
          <a:effectLst/>
        </p:spPr>
      </p:cxnSp>
    </p:spTree>
    <p:extLst>
      <p:ext uri="{BB962C8B-B14F-4D97-AF65-F5344CB8AC3E}">
        <p14:creationId xmlns:p14="http://schemas.microsoft.com/office/powerpoint/2010/main" val="6757183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r>
              <a:rPr lang="en-US" dirty="0"/>
              <a:t>Acting           Reasoning</a:t>
            </a:r>
            <a:br>
              <a:rPr lang="en-US" dirty="0"/>
            </a:br>
            <a:r>
              <a:rPr lang="en-US" dirty="0"/>
              <a:t>Control </a:t>
            </a:r>
            <a:r>
              <a:rPr lang="en-US" dirty="0" smtClean="0"/>
              <a:t>Acts 1</a:t>
            </a:r>
            <a:endParaRPr lang="en-US" dirty="0"/>
          </a:p>
        </p:txBody>
      </p:sp>
      <p:sp>
        <p:nvSpPr>
          <p:cNvPr id="3" name="Content Placeholder 2"/>
          <p:cNvSpPr>
            <a:spLocks noGrp="1"/>
          </p:cNvSpPr>
          <p:nvPr>
            <p:ph idx="1"/>
          </p:nvPr>
        </p:nvSpPr>
        <p:spPr>
          <a:xfrm>
            <a:off x="457200" y="2057400"/>
            <a:ext cx="8229600" cy="3581400"/>
          </a:xfrm>
        </p:spPr>
        <p:txBody>
          <a:bodyPr/>
          <a:lstStyle/>
          <a:p>
            <a:pPr lvl="1">
              <a:buNone/>
            </a:pPr>
            <a:r>
              <a:rPr lang="en-US" b="1" dirty="0" err="1">
                <a:solidFill>
                  <a:srgbClr val="0070C0"/>
                </a:solidFill>
                <a:latin typeface="Courier New" pitchFamily="49" charset="0"/>
                <a:cs typeface="Courier New" pitchFamily="49" charset="0"/>
              </a:rPr>
              <a:t>snif</a:t>
            </a:r>
            <a:r>
              <a:rPr lang="en-US" b="1" dirty="0">
                <a:solidFill>
                  <a:srgbClr val="0070C0"/>
                </a:solidFill>
                <a:latin typeface="Courier New" pitchFamily="49" charset="0"/>
                <a:cs typeface="Courier New" pitchFamily="49" charset="0"/>
              </a:rPr>
              <a:t>({if(</a:t>
            </a:r>
            <a:r>
              <a:rPr lang="el-GR" b="1" dirty="0">
                <a:solidFill>
                  <a:srgbClr val="0070C0"/>
                </a:solidFill>
                <a:latin typeface="Courier New" pitchFamily="49" charset="0"/>
                <a:cs typeface="Courier New" pitchFamily="49" charset="0"/>
              </a:rPr>
              <a:t>φ</a:t>
            </a:r>
            <a:r>
              <a:rPr lang="en-US" b="1" baseline="-25000" dirty="0">
                <a:solidFill>
                  <a:srgbClr val="0070C0"/>
                </a:solidFill>
                <a:latin typeface="Courier New" pitchFamily="49" charset="0"/>
                <a:cs typeface="Courier New" pitchFamily="49" charset="0"/>
              </a:rPr>
              <a:t>1</a:t>
            </a:r>
            <a:r>
              <a:rPr lang="en-US" b="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α</a:t>
            </a:r>
            <a:r>
              <a:rPr lang="en-US" b="1" baseline="-25000" dirty="0">
                <a:solidFill>
                  <a:srgbClr val="0070C0"/>
                </a:solidFill>
                <a:latin typeface="Courier New" pitchFamily="49" charset="0"/>
                <a:cs typeface="Courier New" pitchFamily="49" charset="0"/>
              </a:rPr>
              <a:t>1</a:t>
            </a:r>
            <a:r>
              <a:rPr lang="en-US" b="1" dirty="0">
                <a:solidFill>
                  <a:srgbClr val="0070C0"/>
                </a:solidFill>
                <a:latin typeface="Courier New" pitchFamily="49" charset="0"/>
                <a:cs typeface="Courier New" pitchFamily="49" charset="0"/>
              </a:rPr>
              <a:t>), …, if(</a:t>
            </a:r>
            <a:r>
              <a:rPr lang="el-GR" b="1" dirty="0">
                <a:solidFill>
                  <a:srgbClr val="0070C0"/>
                </a:solidFill>
                <a:latin typeface="Courier New" pitchFamily="49" charset="0"/>
                <a:cs typeface="Courier New" pitchFamily="49" charset="0"/>
              </a:rPr>
              <a:t>φ</a:t>
            </a:r>
            <a:r>
              <a:rPr lang="en-US" b="1" baseline="-25000" dirty="0">
                <a:solidFill>
                  <a:srgbClr val="0070C0"/>
                </a:solidFill>
                <a:latin typeface="Courier New" pitchFamily="49" charset="0"/>
                <a:cs typeface="Courier New" pitchFamily="49" charset="0"/>
              </a:rPr>
              <a:t>n</a:t>
            </a:r>
            <a:r>
              <a:rPr lang="en-US" b="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α</a:t>
            </a:r>
            <a:r>
              <a:rPr lang="en-US" b="1" baseline="-25000" dirty="0">
                <a:solidFill>
                  <a:srgbClr val="0070C0"/>
                </a:solidFill>
                <a:latin typeface="Courier New" pitchFamily="49" charset="0"/>
                <a:cs typeface="Courier New" pitchFamily="49" charset="0"/>
              </a:rPr>
              <a:t>n</a:t>
            </a:r>
            <a:r>
              <a:rPr lang="en-US" b="1" dirty="0">
                <a:solidFill>
                  <a:srgbClr val="0070C0"/>
                </a:solidFill>
                <a:latin typeface="Courier New" pitchFamily="49" charset="0"/>
                <a:cs typeface="Courier New" pitchFamily="49" charset="0"/>
              </a:rPr>
              <a:t>), [else(</a:t>
            </a:r>
            <a:r>
              <a:rPr lang="el-GR" b="1" dirty="0">
                <a:solidFill>
                  <a:srgbClr val="0070C0"/>
                </a:solidFill>
                <a:latin typeface="Courier New" pitchFamily="49" charset="0"/>
                <a:cs typeface="Courier New" pitchFamily="49" charset="0"/>
              </a:rPr>
              <a:t>δ</a:t>
            </a:r>
            <a:r>
              <a:rPr lang="en-US" b="1" dirty="0">
                <a:solidFill>
                  <a:srgbClr val="0070C0"/>
                </a:solidFill>
                <a:latin typeface="Courier New" pitchFamily="49" charset="0"/>
                <a:cs typeface="Courier New" pitchFamily="49" charset="0"/>
              </a:rPr>
              <a:t>)]})</a:t>
            </a:r>
          </a:p>
          <a:p>
            <a:pPr lvl="1">
              <a:buNone/>
            </a:pPr>
            <a:endParaRPr lang="en-US" b="1" dirty="0">
              <a:solidFill>
                <a:srgbClr val="0070C0"/>
              </a:solidFill>
              <a:latin typeface="Courier New" pitchFamily="49" charset="0"/>
              <a:cs typeface="Courier New" pitchFamily="49" charset="0"/>
            </a:endParaRPr>
          </a:p>
          <a:p>
            <a:pPr lvl="1">
              <a:buNone/>
            </a:pPr>
            <a:r>
              <a:rPr lang="en-US" b="1" dirty="0" err="1">
                <a:solidFill>
                  <a:srgbClr val="0070C0"/>
                </a:solidFill>
                <a:latin typeface="Courier New" pitchFamily="49" charset="0"/>
                <a:cs typeface="Courier New" pitchFamily="49" charset="0"/>
              </a:rPr>
              <a:t>sniterate</a:t>
            </a:r>
            <a:r>
              <a:rPr lang="en-US" b="1" dirty="0">
                <a:solidFill>
                  <a:srgbClr val="0070C0"/>
                </a:solidFill>
                <a:latin typeface="Courier New" pitchFamily="49" charset="0"/>
                <a:cs typeface="Courier New" pitchFamily="49" charset="0"/>
              </a:rPr>
              <a:t>({if(</a:t>
            </a:r>
            <a:r>
              <a:rPr lang="el-GR" b="1" dirty="0">
                <a:solidFill>
                  <a:srgbClr val="0070C0"/>
                </a:solidFill>
                <a:latin typeface="Courier New" pitchFamily="49" charset="0"/>
                <a:cs typeface="Courier New" pitchFamily="49" charset="0"/>
              </a:rPr>
              <a:t>φ</a:t>
            </a:r>
            <a:r>
              <a:rPr lang="en-US" b="1" baseline="-25000" dirty="0">
                <a:solidFill>
                  <a:srgbClr val="0070C0"/>
                </a:solidFill>
                <a:latin typeface="Courier New" pitchFamily="49" charset="0"/>
                <a:cs typeface="Courier New" pitchFamily="49" charset="0"/>
              </a:rPr>
              <a:t>1</a:t>
            </a:r>
            <a:r>
              <a:rPr lang="en-US" b="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α</a:t>
            </a:r>
            <a:r>
              <a:rPr lang="en-US" b="1" baseline="-25000" dirty="0">
                <a:solidFill>
                  <a:srgbClr val="0070C0"/>
                </a:solidFill>
                <a:latin typeface="Courier New" pitchFamily="49" charset="0"/>
                <a:cs typeface="Courier New" pitchFamily="49" charset="0"/>
              </a:rPr>
              <a:t>1</a:t>
            </a:r>
            <a:r>
              <a:rPr lang="en-US" b="1" dirty="0">
                <a:solidFill>
                  <a:srgbClr val="0070C0"/>
                </a:solidFill>
                <a:latin typeface="Courier New" pitchFamily="49" charset="0"/>
                <a:cs typeface="Courier New" pitchFamily="49" charset="0"/>
              </a:rPr>
              <a:t>), …, if(</a:t>
            </a:r>
            <a:r>
              <a:rPr lang="el-GR" b="1" dirty="0">
                <a:solidFill>
                  <a:srgbClr val="0070C0"/>
                </a:solidFill>
                <a:latin typeface="Courier New" pitchFamily="49" charset="0"/>
                <a:cs typeface="Courier New" pitchFamily="49" charset="0"/>
              </a:rPr>
              <a:t>φ</a:t>
            </a:r>
            <a:r>
              <a:rPr lang="en-US" b="1" baseline="-25000" dirty="0">
                <a:solidFill>
                  <a:srgbClr val="0070C0"/>
                </a:solidFill>
                <a:latin typeface="Courier New" pitchFamily="49" charset="0"/>
                <a:cs typeface="Courier New" pitchFamily="49" charset="0"/>
              </a:rPr>
              <a:t>n</a:t>
            </a:r>
            <a:r>
              <a:rPr lang="en-US" b="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α</a:t>
            </a:r>
            <a:r>
              <a:rPr lang="en-US" b="1" baseline="-25000" dirty="0">
                <a:solidFill>
                  <a:srgbClr val="0070C0"/>
                </a:solidFill>
                <a:latin typeface="Courier New" pitchFamily="49" charset="0"/>
                <a:cs typeface="Courier New" pitchFamily="49" charset="0"/>
              </a:rPr>
              <a:t>n</a:t>
            </a:r>
            <a:r>
              <a:rPr lang="en-US" b="1" dirty="0">
                <a:solidFill>
                  <a:srgbClr val="0070C0"/>
                </a:solidFill>
                <a:latin typeface="Courier New" pitchFamily="49" charset="0"/>
                <a:cs typeface="Courier New" pitchFamily="49" charset="0"/>
              </a:rPr>
              <a:t>), [else(</a:t>
            </a:r>
            <a:r>
              <a:rPr lang="el-GR" b="1" dirty="0">
                <a:solidFill>
                  <a:srgbClr val="0070C0"/>
                </a:solidFill>
                <a:latin typeface="Courier New" pitchFamily="49" charset="0"/>
                <a:cs typeface="Courier New" pitchFamily="49" charset="0"/>
              </a:rPr>
              <a:t>δ</a:t>
            </a:r>
            <a:r>
              <a:rPr lang="en-US" b="1" dirty="0">
                <a:solidFill>
                  <a:srgbClr val="0070C0"/>
                </a:solidFill>
                <a:latin typeface="Courier New" pitchFamily="49" charset="0"/>
                <a:cs typeface="Courier New" pitchFamily="49" charset="0"/>
              </a:rPr>
              <a:t>)]})</a:t>
            </a:r>
          </a:p>
          <a:p>
            <a:pPr lvl="1">
              <a:buNone/>
            </a:pPr>
            <a:endParaRPr lang="en-US" b="1" dirty="0">
              <a:solidFill>
                <a:srgbClr val="0070C0"/>
              </a:solidFill>
              <a:latin typeface="Courier New" pitchFamily="49" charset="0"/>
              <a:cs typeface="Courier New" pitchFamily="49" charset="0"/>
            </a:endParaRPr>
          </a:p>
          <a:p>
            <a:pPr lvl="1">
              <a:buNone/>
            </a:pPr>
            <a:r>
              <a:rPr lang="en-US" b="1" dirty="0" err="1">
                <a:solidFill>
                  <a:srgbClr val="0070C0"/>
                </a:solidFill>
                <a:latin typeface="Courier New" pitchFamily="49" charset="0"/>
                <a:cs typeface="Courier New" pitchFamily="49" charset="0"/>
              </a:rPr>
              <a:t>withsome</a:t>
            </a:r>
            <a:r>
              <a:rPr lang="en-US" b="1" dirty="0">
                <a:solidFill>
                  <a:srgbClr val="0070C0"/>
                </a:solidFill>
                <a:latin typeface="Courier New" pitchFamily="49" charset="0"/>
                <a:cs typeface="Courier New" pitchFamily="49" charset="0"/>
              </a:rPr>
              <a:t>(x, </a:t>
            </a:r>
            <a:r>
              <a:rPr lang="el-GR" b="1" dirty="0">
                <a:solidFill>
                  <a:srgbClr val="0070C0"/>
                </a:solidFill>
                <a:latin typeface="Courier New" pitchFamily="49" charset="0"/>
                <a:cs typeface="Courier New" pitchFamily="49" charset="0"/>
              </a:rPr>
              <a:t>φ</a:t>
            </a:r>
            <a:r>
              <a:rPr lang="en-US" b="1" dirty="0">
                <a:solidFill>
                  <a:srgbClr val="0070C0"/>
                </a:solidFill>
                <a:latin typeface="Courier New" pitchFamily="49" charset="0"/>
                <a:cs typeface="Courier New" pitchFamily="49" charset="0"/>
              </a:rPr>
              <a:t>(x), </a:t>
            </a:r>
            <a:r>
              <a:rPr lang="el-GR" b="1" dirty="0">
                <a:solidFill>
                  <a:srgbClr val="0070C0"/>
                </a:solidFill>
                <a:latin typeface="Courier New" pitchFamily="49" charset="0"/>
                <a:cs typeface="Courier New" pitchFamily="49" charset="0"/>
              </a:rPr>
              <a:t>α</a:t>
            </a:r>
            <a:r>
              <a:rPr lang="en-US" b="1" dirty="0">
                <a:solidFill>
                  <a:srgbClr val="0070C0"/>
                </a:solidFill>
                <a:latin typeface="Courier New" pitchFamily="49" charset="0"/>
                <a:cs typeface="Courier New" pitchFamily="49" charset="0"/>
              </a:rPr>
              <a:t>(x), [</a:t>
            </a:r>
            <a:r>
              <a:rPr lang="el-GR" b="1" dirty="0">
                <a:solidFill>
                  <a:srgbClr val="0070C0"/>
                </a:solidFill>
                <a:latin typeface="Courier New" pitchFamily="49" charset="0"/>
                <a:cs typeface="Courier New" pitchFamily="49" charset="0"/>
              </a:rPr>
              <a:t>δ</a:t>
            </a:r>
            <a:r>
              <a:rPr lang="en-US" b="1" dirty="0">
                <a:solidFill>
                  <a:srgbClr val="0070C0"/>
                </a:solidFill>
                <a:latin typeface="Courier New" pitchFamily="49" charset="0"/>
                <a:cs typeface="Courier New" pitchFamily="49" charset="0"/>
              </a:rPr>
              <a:t>])</a:t>
            </a:r>
          </a:p>
          <a:p>
            <a:pPr lvl="1">
              <a:buNone/>
            </a:pPr>
            <a:endParaRPr lang="en-US" b="1" dirty="0">
              <a:solidFill>
                <a:srgbClr val="0070C0"/>
              </a:solidFill>
              <a:latin typeface="Courier New" pitchFamily="49" charset="0"/>
              <a:cs typeface="Courier New" pitchFamily="49" charset="0"/>
            </a:endParaRPr>
          </a:p>
          <a:p>
            <a:pPr lvl="1">
              <a:buNone/>
            </a:pPr>
            <a:r>
              <a:rPr lang="en-US" b="1" dirty="0" err="1">
                <a:solidFill>
                  <a:srgbClr val="0070C0"/>
                </a:solidFill>
                <a:latin typeface="Courier New" pitchFamily="49" charset="0"/>
                <a:cs typeface="Courier New" pitchFamily="49" charset="0"/>
              </a:rPr>
              <a:t>withall</a:t>
            </a:r>
            <a:r>
              <a:rPr lang="en-US" b="1" dirty="0">
                <a:solidFill>
                  <a:srgbClr val="0070C0"/>
                </a:solidFill>
                <a:latin typeface="Courier New" pitchFamily="49" charset="0"/>
                <a:cs typeface="Courier New" pitchFamily="49" charset="0"/>
              </a:rPr>
              <a:t>(x, </a:t>
            </a:r>
            <a:r>
              <a:rPr lang="el-GR" b="1" dirty="0">
                <a:solidFill>
                  <a:srgbClr val="0070C0"/>
                </a:solidFill>
                <a:latin typeface="Courier New" pitchFamily="49" charset="0"/>
                <a:cs typeface="Courier New" pitchFamily="49" charset="0"/>
              </a:rPr>
              <a:t>φ</a:t>
            </a:r>
            <a:r>
              <a:rPr lang="en-US" b="1" dirty="0">
                <a:solidFill>
                  <a:srgbClr val="0070C0"/>
                </a:solidFill>
                <a:latin typeface="Courier New" pitchFamily="49" charset="0"/>
                <a:cs typeface="Courier New" pitchFamily="49" charset="0"/>
              </a:rPr>
              <a:t>(x), </a:t>
            </a:r>
            <a:r>
              <a:rPr lang="el-GR" b="1" dirty="0">
                <a:solidFill>
                  <a:srgbClr val="0070C0"/>
                </a:solidFill>
                <a:latin typeface="Courier New" pitchFamily="49" charset="0"/>
                <a:cs typeface="Courier New" pitchFamily="49" charset="0"/>
              </a:rPr>
              <a:t>α</a:t>
            </a:r>
            <a:r>
              <a:rPr lang="en-US" b="1" dirty="0">
                <a:solidFill>
                  <a:srgbClr val="0070C0"/>
                </a:solidFill>
                <a:latin typeface="Courier New" pitchFamily="49" charset="0"/>
                <a:cs typeface="Courier New" pitchFamily="49" charset="0"/>
              </a:rPr>
              <a:t>(x), [</a:t>
            </a:r>
            <a:r>
              <a:rPr lang="el-GR" b="1" dirty="0">
                <a:solidFill>
                  <a:srgbClr val="0070C0"/>
                </a:solidFill>
                <a:latin typeface="Courier New" pitchFamily="49" charset="0"/>
                <a:cs typeface="Courier New" pitchFamily="49" charset="0"/>
              </a:rPr>
              <a:t>δ</a:t>
            </a:r>
            <a:r>
              <a:rPr lang="en-US" b="1" dirty="0">
                <a:solidFill>
                  <a:srgbClr val="0070C0"/>
                </a:solidFill>
                <a:latin typeface="Courier New" pitchFamily="49" charset="0"/>
                <a:cs typeface="Courier New" pitchFamily="49" charset="0"/>
              </a:rPr>
              <a:t>])</a:t>
            </a:r>
          </a:p>
          <a:p>
            <a:endParaRPr lang="en-US" dirty="0"/>
          </a:p>
        </p:txBody>
      </p:sp>
      <p:sp>
        <p:nvSpPr>
          <p:cNvPr id="4" name="Date Placeholder 3"/>
          <p:cNvSpPr>
            <a:spLocks noGrp="1"/>
          </p:cNvSpPr>
          <p:nvPr>
            <p:ph type="dt" sz="half" idx="10"/>
          </p:nvPr>
        </p:nvSpPr>
        <p:spPr/>
        <p:txBody>
          <a:bodyPr/>
          <a:lstStyle/>
          <a:p>
            <a:fld id="{B3972C13-76C8-47A9-AE72-8C25D3FD75DF}"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49</a:t>
            </a:fld>
            <a:endParaRPr lang="en-US"/>
          </a:p>
        </p:txBody>
      </p:sp>
      <p:cxnSp>
        <p:nvCxnSpPr>
          <p:cNvPr id="7" name="Straight Arrow Connector 6"/>
          <p:cNvCxnSpPr/>
          <p:nvPr/>
        </p:nvCxnSpPr>
        <p:spPr bwMode="auto">
          <a:xfrm>
            <a:off x="1828800" y="914400"/>
            <a:ext cx="1132114" cy="1588"/>
          </a:xfrm>
          <a:prstGeom prst="straightConnector1">
            <a:avLst/>
          </a:prstGeom>
          <a:solidFill>
            <a:schemeClr val="accent1"/>
          </a:solidFill>
          <a:ln w="38100" cap="flat" cmpd="sng" algn="ctr">
            <a:solidFill>
              <a:srgbClr val="DA4A0A"/>
            </a:solidFill>
            <a:prstDash val="solid"/>
            <a:round/>
            <a:headEnd type="arrow"/>
            <a:tailEnd type="arrow"/>
          </a:ln>
          <a:effectLst/>
        </p:spPr>
      </p:cxnSp>
    </p:spTree>
    <p:extLst>
      <p:ext uri="{BB962C8B-B14F-4D97-AF65-F5344CB8AC3E}">
        <p14:creationId xmlns:p14="http://schemas.microsoft.com/office/powerpoint/2010/main" val="1643275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for Modalities</a:t>
            </a:r>
            <a:endParaRPr lang="en-US" dirty="0"/>
          </a:p>
        </p:txBody>
      </p:sp>
      <p:sp>
        <p:nvSpPr>
          <p:cNvPr id="3" name="Content Placeholder 2"/>
          <p:cNvSpPr>
            <a:spLocks noGrp="1"/>
          </p:cNvSpPr>
          <p:nvPr>
            <p:ph idx="1"/>
          </p:nvPr>
        </p:nvSpPr>
        <p:spPr/>
        <p:txBody>
          <a:bodyPr/>
          <a:lstStyle/>
          <a:p>
            <a:r>
              <a:rPr lang="en-US" dirty="0" smtClean="0"/>
              <a:t>Independent but limited resources</a:t>
            </a:r>
          </a:p>
          <a:p>
            <a:r>
              <a:rPr lang="en-US" dirty="0" smtClean="0"/>
              <a:t>Sensors and effectors are the resources</a:t>
            </a:r>
          </a:p>
          <a:p>
            <a:r>
              <a:rPr lang="en-US" dirty="0" smtClean="0"/>
              <a:t>Different modalities can be used independently</a:t>
            </a:r>
          </a:p>
          <a:p>
            <a:r>
              <a:rPr lang="en-US" dirty="0" smtClean="0"/>
              <a:t>Single modality has limited use</a:t>
            </a:r>
            <a:endParaRPr lang="en-US" dirty="0"/>
          </a:p>
        </p:txBody>
      </p:sp>
      <p:sp>
        <p:nvSpPr>
          <p:cNvPr id="4" name="Date Placeholder 3"/>
          <p:cNvSpPr>
            <a:spLocks noGrp="1"/>
          </p:cNvSpPr>
          <p:nvPr>
            <p:ph type="dt" sz="half" idx="10"/>
          </p:nvPr>
        </p:nvSpPr>
        <p:spPr/>
        <p:txBody>
          <a:bodyPr/>
          <a:lstStyle/>
          <a:p>
            <a:fld id="{E28D3039-77A9-4B31-96E7-BC5B8325F479}"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5</a:t>
            </a:fld>
            <a:endParaRPr lang="en-US"/>
          </a:p>
        </p:txBody>
      </p:sp>
    </p:spTree>
    <p:extLst>
      <p:ext uri="{BB962C8B-B14F-4D97-AF65-F5344CB8AC3E}">
        <p14:creationId xmlns:p14="http://schemas.microsoft.com/office/powerpoint/2010/main" val="36267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a:bodyPr>
          <a:lstStyle/>
          <a:p>
            <a:r>
              <a:rPr lang="en-US" dirty="0" smtClean="0"/>
              <a:t>Control Acts 2</a:t>
            </a:r>
            <a:endParaRPr lang="en-US" dirty="0"/>
          </a:p>
        </p:txBody>
      </p:sp>
      <p:sp>
        <p:nvSpPr>
          <p:cNvPr id="3" name="Content Placeholder 2"/>
          <p:cNvSpPr>
            <a:spLocks noGrp="1"/>
          </p:cNvSpPr>
          <p:nvPr>
            <p:ph idx="1"/>
          </p:nvPr>
        </p:nvSpPr>
        <p:spPr>
          <a:xfrm>
            <a:off x="457200" y="2057400"/>
            <a:ext cx="8229600" cy="3581400"/>
          </a:xfrm>
        </p:spPr>
        <p:txBody>
          <a:bodyPr>
            <a:normAutofit/>
          </a:bodyPr>
          <a:lstStyle/>
          <a:p>
            <a:pPr lvl="1">
              <a:buNone/>
            </a:pPr>
            <a:r>
              <a:rPr lang="en-US" sz="2400" b="1" dirty="0">
                <a:solidFill>
                  <a:srgbClr val="0070C0"/>
                </a:solidFill>
                <a:latin typeface="Courier New" pitchFamily="49" charset="0"/>
                <a:cs typeface="Courier New" pitchFamily="49" charset="0"/>
              </a:rPr>
              <a:t>achieve(</a:t>
            </a:r>
            <a:r>
              <a:rPr lang="el-GR" sz="2400" b="1" dirty="0">
                <a:solidFill>
                  <a:srgbClr val="0070C0"/>
                </a:solidFill>
                <a:latin typeface="Courier New" pitchFamily="49" charset="0"/>
                <a:cs typeface="Courier New" pitchFamily="49" charset="0"/>
              </a:rPr>
              <a:t>φ</a:t>
            </a:r>
            <a:r>
              <a:rPr lang="en-US" sz="2400" b="1" dirty="0">
                <a:solidFill>
                  <a:srgbClr val="0070C0"/>
                </a:solidFill>
                <a:latin typeface="Courier New" pitchFamily="49" charset="0"/>
                <a:cs typeface="Courier New" pitchFamily="49" charset="0"/>
              </a:rPr>
              <a:t>)</a:t>
            </a:r>
            <a:endParaRPr lang="en-US" sz="2400" b="1" dirty="0">
              <a:latin typeface="Courier New" pitchFamily="49" charset="0"/>
              <a:cs typeface="Courier New" pitchFamily="49" charset="0"/>
            </a:endParaRPr>
          </a:p>
          <a:p>
            <a:pPr lvl="1">
              <a:buNone/>
            </a:pPr>
            <a:endParaRPr lang="en-US" sz="2400" b="1" dirty="0">
              <a:solidFill>
                <a:srgbClr val="0070C0"/>
              </a:solidFill>
              <a:latin typeface="Courier New" pitchFamily="49" charset="0"/>
              <a:cs typeface="Courier New" pitchFamily="49" charset="0"/>
            </a:endParaRPr>
          </a:p>
          <a:p>
            <a:pPr lvl="1">
              <a:buNone/>
            </a:pPr>
            <a:r>
              <a:rPr lang="en-US" sz="2400" b="1" dirty="0">
                <a:solidFill>
                  <a:srgbClr val="0070C0"/>
                </a:solidFill>
                <a:latin typeface="Courier New" pitchFamily="49" charset="0"/>
                <a:cs typeface="Courier New" pitchFamily="49" charset="0"/>
              </a:rPr>
              <a:t>d</a:t>
            </a:r>
            <a:r>
              <a:rPr lang="en-US" sz="2400" b="1" dirty="0" smtClean="0">
                <a:solidFill>
                  <a:srgbClr val="0070C0"/>
                </a:solidFill>
                <a:latin typeface="Courier New" pitchFamily="49" charset="0"/>
                <a:cs typeface="Courier New" pitchFamily="49" charset="0"/>
              </a:rPr>
              <a:t>o-all({</a:t>
            </a:r>
            <a:r>
              <a:rPr lang="el-GR" sz="2400" b="1" dirty="0" smtClean="0">
                <a:solidFill>
                  <a:srgbClr val="0070C0"/>
                </a:solidFill>
                <a:latin typeface="Courier New" pitchFamily="49" charset="0"/>
                <a:cs typeface="Courier New" pitchFamily="49" charset="0"/>
              </a:rPr>
              <a:t>α</a:t>
            </a:r>
            <a:r>
              <a:rPr lang="en-US" sz="2400" b="1" baseline="-25000" dirty="0" smtClean="0">
                <a:solidFill>
                  <a:srgbClr val="0070C0"/>
                </a:solidFill>
                <a:latin typeface="Courier New" pitchFamily="49" charset="0"/>
                <a:cs typeface="Courier New" pitchFamily="49" charset="0"/>
              </a:rPr>
              <a:t>1</a:t>
            </a:r>
            <a:r>
              <a:rPr lang="en-US" sz="2400" b="1" dirty="0" smtClean="0">
                <a:solidFill>
                  <a:srgbClr val="0070C0"/>
                </a:solidFill>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 </a:t>
            </a:r>
            <a:r>
              <a:rPr lang="el-GR" sz="2400" b="1" dirty="0" smtClean="0">
                <a:solidFill>
                  <a:srgbClr val="0070C0"/>
                </a:solidFill>
                <a:latin typeface="Courier New" pitchFamily="49" charset="0"/>
                <a:cs typeface="Courier New" pitchFamily="49" charset="0"/>
              </a:rPr>
              <a:t>α</a:t>
            </a:r>
            <a:r>
              <a:rPr lang="en-US" sz="2400" b="1" baseline="-25000" dirty="0" smtClean="0">
                <a:solidFill>
                  <a:srgbClr val="0070C0"/>
                </a:solidFill>
                <a:latin typeface="Courier New" pitchFamily="49" charset="0"/>
                <a:cs typeface="Courier New" pitchFamily="49" charset="0"/>
              </a:rPr>
              <a:t>n</a:t>
            </a:r>
            <a:r>
              <a:rPr lang="en-US" sz="2400" b="1" dirty="0" smtClean="0">
                <a:solidFill>
                  <a:srgbClr val="0070C0"/>
                </a:solidFill>
                <a:latin typeface="Courier New" pitchFamily="49" charset="0"/>
                <a:cs typeface="Courier New" pitchFamily="49" charset="0"/>
              </a:rPr>
              <a:t>})</a:t>
            </a:r>
          </a:p>
          <a:p>
            <a:pPr lvl="1">
              <a:buNone/>
            </a:pPr>
            <a:endParaRPr lang="en-US" sz="2400" b="1" dirty="0" smtClean="0">
              <a:solidFill>
                <a:srgbClr val="0070C0"/>
              </a:solidFill>
              <a:latin typeface="Courier New" pitchFamily="49" charset="0"/>
              <a:cs typeface="Courier New" pitchFamily="49" charset="0"/>
            </a:endParaRPr>
          </a:p>
          <a:p>
            <a:pPr lvl="1">
              <a:buNone/>
            </a:pPr>
            <a:r>
              <a:rPr lang="en-US" sz="2400" b="1" dirty="0" smtClean="0">
                <a:solidFill>
                  <a:srgbClr val="0070C0"/>
                </a:solidFill>
                <a:latin typeface="Courier New" pitchFamily="49" charset="0"/>
                <a:cs typeface="Courier New" pitchFamily="49" charset="0"/>
              </a:rPr>
              <a:t>do-one({</a:t>
            </a:r>
            <a:r>
              <a:rPr lang="el-GR" sz="2400" b="1" dirty="0">
                <a:solidFill>
                  <a:srgbClr val="0070C0"/>
                </a:solidFill>
                <a:latin typeface="Courier New" pitchFamily="49" charset="0"/>
                <a:cs typeface="Courier New" pitchFamily="49" charset="0"/>
              </a:rPr>
              <a:t>α</a:t>
            </a:r>
            <a:r>
              <a:rPr lang="en-US" sz="2400" b="1" baseline="-25000" dirty="0">
                <a:solidFill>
                  <a:srgbClr val="0070C0"/>
                </a:solidFill>
                <a:latin typeface="Courier New" pitchFamily="49" charset="0"/>
                <a:cs typeface="Courier New" pitchFamily="49" charset="0"/>
              </a:rPr>
              <a:t>1</a:t>
            </a:r>
            <a:r>
              <a:rPr lang="en-US" sz="2400" b="1" dirty="0">
                <a:solidFill>
                  <a:srgbClr val="0070C0"/>
                </a:solidFill>
                <a:latin typeface="Courier New" pitchFamily="49" charset="0"/>
                <a:cs typeface="Courier New" pitchFamily="49" charset="0"/>
              </a:rPr>
              <a:t>, …, </a:t>
            </a:r>
            <a:r>
              <a:rPr lang="el-GR" sz="2400" b="1" dirty="0">
                <a:solidFill>
                  <a:srgbClr val="0070C0"/>
                </a:solidFill>
                <a:latin typeface="Courier New" pitchFamily="49" charset="0"/>
                <a:cs typeface="Courier New" pitchFamily="49" charset="0"/>
              </a:rPr>
              <a:t>α</a:t>
            </a:r>
            <a:r>
              <a:rPr lang="en-US" sz="2400" b="1" baseline="-25000" dirty="0">
                <a:solidFill>
                  <a:srgbClr val="0070C0"/>
                </a:solidFill>
                <a:latin typeface="Courier New" pitchFamily="49" charset="0"/>
                <a:cs typeface="Courier New" pitchFamily="49" charset="0"/>
              </a:rPr>
              <a:t>n</a:t>
            </a:r>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a:p>
            <a:pPr lvl="1">
              <a:buNone/>
            </a:pPr>
            <a:endParaRPr lang="en-US" sz="2400" b="1" dirty="0" smtClean="0">
              <a:solidFill>
                <a:srgbClr val="0070C0"/>
              </a:solidFill>
              <a:latin typeface="Courier New" pitchFamily="49" charset="0"/>
              <a:cs typeface="Courier New" pitchFamily="49" charset="0"/>
            </a:endParaRPr>
          </a:p>
          <a:p>
            <a:pPr lvl="1">
              <a:buNone/>
            </a:pPr>
            <a:r>
              <a:rPr lang="en-US" sz="2400" b="1" dirty="0" err="1" smtClean="0">
                <a:solidFill>
                  <a:srgbClr val="0070C0"/>
                </a:solidFill>
                <a:latin typeface="Courier New" pitchFamily="49" charset="0"/>
                <a:cs typeface="Courier New" pitchFamily="49" charset="0"/>
              </a:rPr>
              <a:t>snsequence</a:t>
            </a:r>
            <a:r>
              <a:rPr lang="en-US" sz="2400" b="1" dirty="0" smtClean="0">
                <a:solidFill>
                  <a:srgbClr val="0070C0"/>
                </a:solidFill>
                <a:latin typeface="Courier New" pitchFamily="49" charset="0"/>
                <a:cs typeface="Courier New" pitchFamily="49" charset="0"/>
              </a:rPr>
              <a:t>(</a:t>
            </a:r>
            <a:r>
              <a:rPr lang="el-GR" sz="2400" b="1" dirty="0" smtClean="0">
                <a:solidFill>
                  <a:srgbClr val="0070C0"/>
                </a:solidFill>
                <a:latin typeface="Courier New" pitchFamily="49" charset="0"/>
                <a:cs typeface="Courier New" pitchFamily="49" charset="0"/>
              </a:rPr>
              <a:t>α</a:t>
            </a:r>
            <a:r>
              <a:rPr lang="en-US" sz="2400" b="1" baseline="-25000" dirty="0" smtClean="0">
                <a:solidFill>
                  <a:srgbClr val="0070C0"/>
                </a:solidFill>
                <a:latin typeface="Courier New" pitchFamily="49" charset="0"/>
                <a:cs typeface="Courier New" pitchFamily="49" charset="0"/>
              </a:rPr>
              <a:t>1</a:t>
            </a:r>
            <a:r>
              <a:rPr lang="en-US" sz="2400" b="1" dirty="0" smtClean="0">
                <a:solidFill>
                  <a:srgbClr val="0070C0"/>
                </a:solidFill>
                <a:latin typeface="Courier New" pitchFamily="49" charset="0"/>
                <a:cs typeface="Courier New" pitchFamily="49" charset="0"/>
              </a:rPr>
              <a:t>, </a:t>
            </a:r>
            <a:r>
              <a:rPr lang="el-GR" sz="2400" b="1" dirty="0" smtClean="0">
                <a:solidFill>
                  <a:srgbClr val="0070C0"/>
                </a:solidFill>
                <a:latin typeface="Courier New" pitchFamily="49" charset="0"/>
                <a:cs typeface="Courier New" pitchFamily="49" charset="0"/>
              </a:rPr>
              <a:t>α</a:t>
            </a:r>
            <a:r>
              <a:rPr lang="en-US" sz="2400" b="1" baseline="-25000" dirty="0" smtClean="0">
                <a:solidFill>
                  <a:srgbClr val="0070C0"/>
                </a:solidFill>
                <a:latin typeface="Courier New" pitchFamily="49" charset="0"/>
                <a:cs typeface="Courier New" pitchFamily="49" charset="0"/>
              </a:rPr>
              <a:t>2</a:t>
            </a:r>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a:p>
            <a:pPr lvl="1">
              <a:buNone/>
            </a:pPr>
            <a:endParaRPr lang="en-US" b="1" dirty="0">
              <a:solidFill>
                <a:srgbClr val="0070C0"/>
              </a:solidFill>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4CE485BC-0E57-46F4-B5BB-A9643C60E222}"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50</a:t>
            </a:fld>
            <a:endParaRPr lang="en-US"/>
          </a:p>
        </p:txBody>
      </p:sp>
    </p:spTree>
    <p:extLst>
      <p:ext uri="{BB962C8B-B14F-4D97-AF65-F5344CB8AC3E}">
        <p14:creationId xmlns:p14="http://schemas.microsoft.com/office/powerpoint/2010/main" val="2397171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Acting Executive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latin typeface="Courier New" pitchFamily="49" charset="0"/>
                <a:cs typeface="Courier New" pitchFamily="49" charset="0"/>
              </a:rPr>
              <a:t>perform(act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pre := {p | </a:t>
            </a:r>
            <a:r>
              <a:rPr lang="en-US" b="1" dirty="0">
                <a:latin typeface="Courier New"/>
                <a:cs typeface="Courier New"/>
              </a:rPr>
              <a:t>├ </a:t>
            </a:r>
            <a:r>
              <a:rPr lang="en-US" b="1" dirty="0" smtClean="0">
                <a:latin typeface="Courier New" pitchFamily="49" charset="0"/>
                <a:cs typeface="Courier New" pitchFamily="49" charset="0"/>
              </a:rPr>
              <a:t>Precondition(act</a:t>
            </a:r>
            <a:r>
              <a:rPr lang="en-US" b="1" dirty="0" smtClean="0">
                <a:latin typeface="Courier New" pitchFamily="49" charset="0"/>
                <a:cs typeface="Courier New" pitchFamily="49" charset="0"/>
              </a:rPr>
              <a:t>, p</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notyet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pre - {p | p </a:t>
            </a:r>
            <a:r>
              <a:rPr lang="el-GR" b="1" dirty="0" smtClean="0">
                <a:latin typeface="Courier New"/>
                <a:cs typeface="Courier New"/>
              </a:rPr>
              <a:t>ε</a:t>
            </a:r>
            <a:r>
              <a:rPr lang="en-US" b="1" dirty="0" smtClean="0">
                <a:latin typeface="Courier New" pitchFamily="49" charset="0"/>
                <a:cs typeface="Courier New" pitchFamily="49" charset="0"/>
              </a:rPr>
              <a:t> pre &amp; </a:t>
            </a:r>
            <a:r>
              <a:rPr lang="en-US" b="1" dirty="0" smtClean="0">
                <a:latin typeface="Courier New"/>
                <a:cs typeface="Courier New"/>
              </a:rPr>
              <a: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a:t>
            </a:r>
            <a:r>
              <a:rPr lang="en-US" b="1" dirty="0" err="1">
                <a:latin typeface="Courier New" pitchFamily="49" charset="0"/>
                <a:cs typeface="Courier New" pitchFamily="49" charset="0"/>
              </a:rPr>
              <a:t>notyet</a:t>
            </a:r>
            <a:r>
              <a:rPr lang="en-US" b="1" dirty="0">
                <a:latin typeface="Courier New" pitchFamily="49" charset="0"/>
                <a:cs typeface="Courier New" pitchFamily="49" charset="0"/>
              </a:rPr>
              <a:t> </a:t>
            </a:r>
            <a:r>
              <a:rPr lang="en-US" b="1" i="1" dirty="0" smtClean="0">
                <a:latin typeface="Courier New" pitchFamily="49" charset="0"/>
                <a:cs typeface="Courier New" pitchFamily="49" charset="0"/>
              </a:rPr>
              <a:t>not empty</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then</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perform(</a:t>
            </a:r>
            <a:r>
              <a:rPr lang="en-US" b="1" dirty="0" err="1" smtClean="0">
                <a:latin typeface="Courier New" pitchFamily="49" charset="0"/>
                <a:cs typeface="Courier New" pitchFamily="49" charset="0"/>
              </a:rPr>
              <a:t>snsequence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do-all</a:t>
            </a:r>
            <a:r>
              <a:rPr lang="en-US" b="1" dirty="0">
                <a:latin typeface="Courier New" pitchFamily="49" charset="0"/>
                <a:cs typeface="Courier New" pitchFamily="49" charset="0"/>
              </a:rPr>
              <a:t>({a | p </a:t>
            </a:r>
            <a:r>
              <a:rPr lang="el-GR" b="1" dirty="0" smtClean="0">
                <a:latin typeface="Courier New"/>
                <a:cs typeface="Courier New"/>
              </a:rPr>
              <a:t>ε</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notyet</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&amp; </a:t>
            </a:r>
            <a:r>
              <a:rPr lang="en-US" b="1" dirty="0">
                <a:latin typeface="Courier New" pitchFamily="49" charset="0"/>
                <a:cs typeface="Courier New" pitchFamily="49" charset="0"/>
              </a:rPr>
              <a:t>a = achieve(p</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act))</a:t>
            </a:r>
          </a:p>
          <a:p>
            <a:pPr marL="0" indent="0">
              <a:buNone/>
            </a:pPr>
            <a:r>
              <a:rPr lang="en-US" b="1" dirty="0" smtClean="0">
                <a:latin typeface="Courier New" pitchFamily="49" charset="0"/>
                <a:cs typeface="Courier New" pitchFamily="49" charset="0"/>
              </a:rPr>
              <a:t>      else </a:t>
            </a:r>
            <a:r>
              <a:rPr lang="en-US" b="1" dirty="0">
                <a:latin typeface="Courier New" pitchFamily="49" charset="0"/>
                <a:cs typeface="Courier New" pitchFamily="49" charset="0"/>
              </a:rPr>
              <a:t>{effects := {p | </a:t>
            </a:r>
            <a:r>
              <a:rPr lang="en-US" b="1" dirty="0">
                <a:latin typeface="Courier New"/>
                <a:cs typeface="Courier New"/>
              </a:rPr>
              <a:t>├ </a:t>
            </a:r>
            <a:r>
              <a:rPr lang="en-US" b="1" dirty="0" smtClean="0">
                <a:latin typeface="Courier New" pitchFamily="49" charset="0"/>
                <a:cs typeface="Courier New" pitchFamily="49" charset="0"/>
              </a:rPr>
              <a:t>Effect(</a:t>
            </a:r>
            <a:r>
              <a:rPr lang="en-US" b="1" dirty="0" err="1" smtClean="0">
                <a:latin typeface="Courier New" pitchFamily="49" charset="0"/>
                <a:cs typeface="Courier New" pitchFamily="49" charset="0"/>
              </a:rPr>
              <a:t>act,p</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a:t>
            </a:r>
            <a:r>
              <a:rPr lang="en-US" b="1" dirty="0">
                <a:latin typeface="Courier New" pitchFamily="49" charset="0"/>
                <a:cs typeface="Courier New" pitchFamily="49" charset="0"/>
              </a:rPr>
              <a:t>act </a:t>
            </a:r>
            <a:r>
              <a:rPr lang="en-US" b="1" i="1" dirty="0" smtClean="0">
                <a:latin typeface="Courier New" pitchFamily="49" charset="0"/>
                <a:cs typeface="Courier New" pitchFamily="49" charset="0"/>
              </a:rPr>
              <a:t>is primitive</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then </a:t>
            </a:r>
            <a:r>
              <a:rPr lang="en-US" b="1" dirty="0">
                <a:latin typeface="Courier New" pitchFamily="49" charset="0"/>
                <a:cs typeface="Courier New" pitchFamily="49" charset="0"/>
              </a:rPr>
              <a:t>apply(primitive-function(act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objects(act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else </a:t>
            </a:r>
            <a:r>
              <a:rPr lang="en-US" b="1" dirty="0">
                <a:latin typeface="Courier New" pitchFamily="49" charset="0"/>
                <a:cs typeface="Courier New" pitchFamily="49" charset="0"/>
              </a:rPr>
              <a:t>perform(do-one({p | </a:t>
            </a:r>
            <a:r>
              <a:rPr lang="en-US" b="1" dirty="0">
                <a:latin typeface="Courier New"/>
                <a:cs typeface="Courier New"/>
              </a:rPr>
              <a:t>├ </a:t>
            </a:r>
            <a:r>
              <a:rPr lang="en-US" b="1" dirty="0" err="1" smtClean="0">
                <a:latin typeface="Courier New" pitchFamily="49" charset="0"/>
                <a:cs typeface="Courier New" pitchFamily="49" charset="0"/>
              </a:rPr>
              <a:t>ActPlan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act,p</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believe(effects)</a:t>
            </a:r>
            <a:endParaRPr lang="en-US" b="1"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EFA79EC4-F06D-4DC7-AB6E-40C304ECAAAD}"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51</a:t>
            </a:fld>
            <a:endParaRPr lang="en-US"/>
          </a:p>
        </p:txBody>
      </p:sp>
    </p:spTree>
    <p:extLst>
      <p:ext uri="{BB962C8B-B14F-4D97-AF65-F5344CB8AC3E}">
        <p14:creationId xmlns:p14="http://schemas.microsoft.com/office/powerpoint/2010/main" val="13698489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Primitive Mental Act</a:t>
            </a:r>
            <a:endParaRPr lang="en-US" dirty="0"/>
          </a:p>
        </p:txBody>
      </p:sp>
      <p:sp>
        <p:nvSpPr>
          <p:cNvPr id="3" name="Content Placeholder 2"/>
          <p:cNvSpPr>
            <a:spLocks noGrp="1"/>
          </p:cNvSpPr>
          <p:nvPr>
            <p:ph idx="1"/>
          </p:nvPr>
        </p:nvSpPr>
        <p:spPr/>
        <p:txBody>
          <a:bodyPr/>
          <a:lstStyle/>
          <a:p>
            <a:r>
              <a:rPr lang="en-US" b="1" dirty="0" smtClean="0">
                <a:solidFill>
                  <a:schemeClr val="accent1"/>
                </a:solidFill>
                <a:latin typeface="Courier New" pitchFamily="49" charset="0"/>
                <a:cs typeface="Courier New" pitchFamily="49" charset="0"/>
              </a:rPr>
              <a:t>believe(</a:t>
            </a:r>
            <a:r>
              <a:rPr lang="en-US" b="1" i="1" dirty="0" smtClean="0">
                <a:solidFill>
                  <a:schemeClr val="accent1"/>
                </a:solidFill>
                <a:latin typeface="Courier New" pitchFamily="49" charset="0"/>
                <a:cs typeface="Courier New" pitchFamily="49" charset="0"/>
              </a:rPr>
              <a:t>p</a:t>
            </a:r>
            <a:r>
              <a:rPr lang="en-US" b="1" dirty="0" smtClean="0">
                <a:solidFill>
                  <a:schemeClr val="accent1"/>
                </a:solidFill>
                <a:latin typeface="Courier New" pitchFamily="49" charset="0"/>
                <a:cs typeface="Courier New" pitchFamily="49" charset="0"/>
              </a:rPr>
              <a:t>)</a:t>
            </a:r>
          </a:p>
          <a:p>
            <a:pPr lvl="1"/>
            <a:r>
              <a:rPr lang="en-US" dirty="0" smtClean="0"/>
              <a:t>Make </a:t>
            </a:r>
            <a:r>
              <a:rPr lang="en-US" b="1" i="1" dirty="0">
                <a:solidFill>
                  <a:schemeClr val="accent1"/>
                </a:solidFill>
                <a:latin typeface="Courier New" pitchFamily="49" charset="0"/>
                <a:cs typeface="Courier New" pitchFamily="49" charset="0"/>
              </a:rPr>
              <a:t>p</a:t>
            </a:r>
            <a:r>
              <a:rPr lang="en-US" dirty="0" smtClean="0"/>
              <a:t> maximally </a:t>
            </a:r>
            <a:r>
              <a:rPr lang="en-US" dirty="0" err="1" smtClean="0"/>
              <a:t>epistemically</a:t>
            </a:r>
            <a:r>
              <a:rPr lang="en-US" dirty="0" smtClean="0"/>
              <a:t> entrenched.</a:t>
            </a:r>
          </a:p>
          <a:p>
            <a:pPr lvl="1"/>
            <a:r>
              <a:rPr lang="en-US" dirty="0" smtClean="0"/>
              <a:t>Assert </a:t>
            </a:r>
            <a:r>
              <a:rPr lang="en-US" b="1" i="1" dirty="0" smtClean="0">
                <a:solidFill>
                  <a:schemeClr val="accent1"/>
                </a:solidFill>
                <a:latin typeface="Courier New" pitchFamily="49" charset="0"/>
                <a:cs typeface="Courier New" pitchFamily="49" charset="0"/>
              </a:rPr>
              <a:t>p</a:t>
            </a:r>
            <a:r>
              <a:rPr lang="en-US" dirty="0" smtClean="0"/>
              <a:t> as a hypothesis.</a:t>
            </a:r>
          </a:p>
          <a:p>
            <a:pPr lvl="1"/>
            <a:r>
              <a:rPr lang="en-US" dirty="0" smtClean="0"/>
              <a:t>Do forward inference on </a:t>
            </a:r>
            <a:r>
              <a:rPr lang="en-US" b="1" i="1" dirty="0" smtClean="0">
                <a:solidFill>
                  <a:schemeClr val="accent1"/>
                </a:solidFill>
                <a:latin typeface="Courier New" pitchFamily="49" charset="0"/>
                <a:cs typeface="Courier New" pitchFamily="49" charset="0"/>
              </a:rPr>
              <a:t>p</a:t>
            </a:r>
            <a:r>
              <a:rPr lang="en-US" dirty="0" smtClean="0"/>
              <a:t>.</a:t>
            </a:r>
          </a:p>
          <a:p>
            <a:endParaRPr lang="en-US" dirty="0"/>
          </a:p>
        </p:txBody>
      </p:sp>
      <p:sp>
        <p:nvSpPr>
          <p:cNvPr id="4" name="Date Placeholder 3"/>
          <p:cNvSpPr>
            <a:spLocks noGrp="1"/>
          </p:cNvSpPr>
          <p:nvPr>
            <p:ph type="dt" sz="half" idx="10"/>
          </p:nvPr>
        </p:nvSpPr>
        <p:spPr/>
        <p:txBody>
          <a:bodyPr/>
          <a:lstStyle/>
          <a:p>
            <a:fld id="{B2E2168E-9447-4296-A470-F6EC4D573B6C}"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52</a:t>
            </a:fld>
            <a:endParaRPr lang="en-US"/>
          </a:p>
        </p:txBody>
      </p:sp>
    </p:spTree>
    <p:extLst>
      <p:ext uri="{BB962C8B-B14F-4D97-AF65-F5344CB8AC3E}">
        <p14:creationId xmlns:p14="http://schemas.microsoft.com/office/powerpoint/2010/main" val="18348718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Agent Approach</a:t>
            </a:r>
            <a:br>
              <a:rPr lang="en-US" dirty="0" smtClean="0"/>
            </a:br>
            <a:r>
              <a:rPr lang="en-US" dirty="0" smtClean="0"/>
              <a:t>to the 4-Story Building</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solidFill>
                  <a:schemeClr val="accent1"/>
                </a:solidFill>
                <a:latin typeface="Courier New" pitchFamily="49" charset="0"/>
                <a:cs typeface="Courier New" pitchFamily="49" charset="0"/>
              </a:rPr>
              <a:t>: set-mode-3</a:t>
            </a:r>
          </a:p>
          <a:p>
            <a:pPr marL="0" indent="0">
              <a:buNone/>
            </a:pPr>
            <a:r>
              <a:rPr lang="en-US" b="1" dirty="0" smtClean="0">
                <a:solidFill>
                  <a:schemeClr val="accent1"/>
                </a:solidFill>
                <a:latin typeface="Courier New" pitchFamily="49" charset="0"/>
                <a:cs typeface="Courier New" pitchFamily="49" charset="0"/>
              </a:rPr>
              <a:t>: expert</a:t>
            </a:r>
          </a:p>
          <a:p>
            <a:pPr marL="0" indent="0">
              <a:buNone/>
            </a:pPr>
            <a:r>
              <a:rPr lang="en-US" i="1" dirty="0" smtClean="0">
                <a:cs typeface="Courier New" pitchFamily="49" charset="0"/>
              </a:rPr>
              <a:t>;;; </a:t>
            </a:r>
            <a:r>
              <a:rPr lang="en-US" i="1" dirty="0">
                <a:cs typeface="Courier New" pitchFamily="49" charset="0"/>
              </a:rPr>
              <a:t>Use automatic Belief </a:t>
            </a:r>
            <a:r>
              <a:rPr lang="en-US" i="1" dirty="0" smtClean="0">
                <a:cs typeface="Courier New" pitchFamily="49" charset="0"/>
              </a:rPr>
              <a:t>Revision</a:t>
            </a:r>
          </a:p>
          <a:p>
            <a:pPr marL="0" indent="0">
              <a:buNone/>
            </a:pP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br</a:t>
            </a:r>
            <a:r>
              <a:rPr lang="en-US" b="1" dirty="0" smtClean="0">
                <a:solidFill>
                  <a:schemeClr val="accent1"/>
                </a:solidFill>
                <a:latin typeface="Courier New" pitchFamily="49" charset="0"/>
                <a:cs typeface="Courier New" pitchFamily="49" charset="0"/>
              </a:rPr>
              <a:t>-mode auto</a:t>
            </a:r>
          </a:p>
          <a:p>
            <a:pPr marL="0" indent="0">
              <a:buNone/>
            </a:pPr>
            <a:r>
              <a:rPr lang="en-US" i="1" dirty="0">
                <a:cs typeface="Courier New" pitchFamily="49" charset="0"/>
              </a:rPr>
              <a:t>;;; Use an entrenchment ordering in which</a:t>
            </a:r>
          </a:p>
          <a:p>
            <a:pPr marL="0" indent="0">
              <a:buNone/>
            </a:pPr>
            <a:r>
              <a:rPr lang="en-US" i="1" dirty="0">
                <a:cs typeface="Courier New" pitchFamily="49" charset="0"/>
              </a:rPr>
              <a:t>;;; non-</a:t>
            </a:r>
            <a:r>
              <a:rPr lang="en-US" i="1" dirty="0" err="1">
                <a:cs typeface="Courier New" pitchFamily="49" charset="0"/>
              </a:rPr>
              <a:t>fluents</a:t>
            </a:r>
            <a:r>
              <a:rPr lang="en-US" i="1" dirty="0">
                <a:cs typeface="Courier New" pitchFamily="49" charset="0"/>
              </a:rPr>
              <a:t> are more entrenched than </a:t>
            </a:r>
            <a:r>
              <a:rPr lang="en-US" i="1" dirty="0" err="1">
                <a:cs typeface="Courier New" pitchFamily="49" charset="0"/>
              </a:rPr>
              <a:t>fluents</a:t>
            </a:r>
            <a:r>
              <a:rPr lang="en-US" i="1" dirty="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set-order fluent</a:t>
            </a:r>
          </a:p>
          <a:p>
            <a:pPr marL="0" indent="0">
              <a:buNone/>
            </a:pPr>
            <a:r>
              <a:rPr lang="en-US" sz="2200" i="1" dirty="0">
                <a:cs typeface="Courier New" pitchFamily="49" charset="0"/>
              </a:rPr>
              <a:t>;;; Automatically and </a:t>
            </a:r>
            <a:r>
              <a:rPr lang="en-US" sz="2200" i="1" dirty="0" smtClean="0">
                <a:cs typeface="Courier New" pitchFamily="49" charset="0"/>
              </a:rPr>
              <a:t>arbitrarily break </a:t>
            </a:r>
            <a:r>
              <a:rPr lang="en-US" sz="2200" i="1" dirty="0">
                <a:cs typeface="Courier New" pitchFamily="49" charset="0"/>
              </a:rPr>
              <a:t>entrenchment ties.</a:t>
            </a:r>
          </a:p>
          <a:p>
            <a:pPr marL="0" indent="0">
              <a:buNone/>
            </a:pP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br</a:t>
            </a:r>
            <a:r>
              <a:rPr lang="en-US" b="1" dirty="0" smtClean="0">
                <a:solidFill>
                  <a:schemeClr val="accent1"/>
                </a:solidFill>
                <a:latin typeface="Courier New" pitchFamily="49" charset="0"/>
                <a:cs typeface="Courier New" pitchFamily="49" charset="0"/>
              </a:rPr>
              <a:t>-tie-mode auto</a:t>
            </a:r>
          </a:p>
          <a:p>
            <a:pPr marL="0" indent="0">
              <a:buNone/>
            </a:pPr>
            <a:r>
              <a:rPr lang="en-US" b="1" dirty="0" smtClean="0">
                <a:solidFill>
                  <a:schemeClr val="accent1"/>
                </a:solidFill>
                <a:latin typeface="Courier New" pitchFamily="49" charset="0"/>
                <a:cs typeface="Courier New" pitchFamily="49" charset="0"/>
              </a:rPr>
              <a:t>: define-frame </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(nil </a:t>
            </a:r>
            <a:r>
              <a:rPr lang="en-US" b="1" dirty="0" err="1">
                <a:solidFill>
                  <a:schemeClr val="accent1"/>
                </a:solidFill>
                <a:latin typeface="Courier New" pitchFamily="49" charset="0"/>
                <a:cs typeface="Courier New" pitchFamily="49" charset="0"/>
              </a:rPr>
              <a:t>onfloor</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define-frame </a:t>
            </a:r>
            <a:r>
              <a:rPr lang="en-US" b="1" dirty="0">
                <a:solidFill>
                  <a:schemeClr val="accent1"/>
                </a:solidFill>
                <a:latin typeface="Courier New" pitchFamily="49" charset="0"/>
                <a:cs typeface="Courier New" pitchFamily="49" charset="0"/>
              </a:rPr>
              <a:t>Location (nil location</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setf</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fluents</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 Location</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attach-</a:t>
            </a:r>
            <a:r>
              <a:rPr lang="en-US" b="1" dirty="0" err="1">
                <a:solidFill>
                  <a:schemeClr val="accent1"/>
                </a:solidFill>
                <a:latin typeface="Courier New" pitchFamily="49" charset="0"/>
                <a:cs typeface="Courier New" pitchFamily="49" charset="0"/>
              </a:rPr>
              <a:t>primaction</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believe believe)</a:t>
            </a:r>
          </a:p>
        </p:txBody>
      </p:sp>
      <p:sp>
        <p:nvSpPr>
          <p:cNvPr id="4" name="Date Placeholder 3"/>
          <p:cNvSpPr>
            <a:spLocks noGrp="1"/>
          </p:cNvSpPr>
          <p:nvPr>
            <p:ph type="dt" sz="half" idx="10"/>
          </p:nvPr>
        </p:nvSpPr>
        <p:spPr/>
        <p:txBody>
          <a:bodyPr/>
          <a:lstStyle/>
          <a:p>
            <a:fld id="{458073DE-03DF-498C-88F6-008DB2CE055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53</a:t>
            </a:fld>
            <a:endParaRPr lang="en-US"/>
          </a:p>
        </p:txBody>
      </p:sp>
    </p:spTree>
    <p:extLst>
      <p:ext uri="{BB962C8B-B14F-4D97-AF65-F5344CB8AC3E}">
        <p14:creationId xmlns:p14="http://schemas.microsoft.com/office/powerpoint/2010/main" val="31184889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Situation</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smtClean="0">
                <a:solidFill>
                  <a:schemeClr val="accent1"/>
                </a:solidFill>
                <a:latin typeface="Courier New" pitchFamily="49" charset="0"/>
                <a:cs typeface="Courier New" pitchFamily="49" charset="0"/>
              </a:rPr>
              <a:t>: </a:t>
            </a:r>
            <a:r>
              <a:rPr lang="en-US" sz="2000" b="1" dirty="0" err="1" smtClean="0">
                <a:solidFill>
                  <a:schemeClr val="accent1"/>
                </a:solidFill>
                <a:latin typeface="Courier New" pitchFamily="49" charset="0"/>
                <a:cs typeface="Courier New" pitchFamily="49" charset="0"/>
              </a:rPr>
              <a:t>xor</a:t>
            </a:r>
            <a:r>
              <a:rPr lang="en-US" sz="2000" b="1" dirty="0" smtClean="0">
                <a:solidFill>
                  <a:schemeClr val="accent1"/>
                </a:solidFill>
                <a:latin typeface="Courier New" pitchFamily="49" charset="0"/>
                <a:cs typeface="Courier New" pitchFamily="49" charset="0"/>
              </a:rPr>
              <a:t>{</a:t>
            </a:r>
            <a:r>
              <a:rPr lang="en-US" sz="2000" b="1" dirty="0" err="1" smtClean="0">
                <a:solidFill>
                  <a:schemeClr val="accent1"/>
                </a:solidFill>
                <a:latin typeface="Courier New" pitchFamily="49" charset="0"/>
                <a:cs typeface="Courier New" pitchFamily="49" charset="0"/>
              </a:rPr>
              <a:t>OnFloor</a:t>
            </a:r>
            <a:r>
              <a:rPr lang="en-US" sz="2000" b="1" dirty="0" smtClean="0">
                <a:solidFill>
                  <a:schemeClr val="accent1"/>
                </a:solidFill>
                <a:latin typeface="Courier New" pitchFamily="49" charset="0"/>
                <a:cs typeface="Courier New" pitchFamily="49" charset="0"/>
              </a:rPr>
              <a:t>(1</a:t>
            </a:r>
            <a:r>
              <a:rPr lang="en-US" sz="2000" b="1" dirty="0">
                <a:solidFill>
                  <a:schemeClr val="accent1"/>
                </a:solidFill>
                <a:latin typeface="Courier New" pitchFamily="49" charset="0"/>
                <a:cs typeface="Courier New" pitchFamily="49" charset="0"/>
              </a:rPr>
              <a:t>),</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(2),</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(3),</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(4</a:t>
            </a:r>
            <a:r>
              <a:rPr lang="en-US" sz="2000" b="1" dirty="0" smtClean="0">
                <a:solidFill>
                  <a:schemeClr val="accent1"/>
                </a:solidFill>
                <a:latin typeface="Courier New" pitchFamily="49" charset="0"/>
                <a:cs typeface="Courier New" pitchFamily="49" charset="0"/>
              </a:rPr>
              <a:t>)}.</a:t>
            </a:r>
          </a:p>
          <a:p>
            <a:pPr marL="0" indent="0">
              <a:buNone/>
            </a:pPr>
            <a:r>
              <a:rPr lang="en-US" sz="2000" b="1" dirty="0" smtClean="0">
                <a:solidFill>
                  <a:schemeClr val="accent1"/>
                </a:solidFill>
                <a:latin typeface="Courier New" pitchFamily="49" charset="0"/>
                <a:cs typeface="Courier New" pitchFamily="49" charset="0"/>
              </a:rPr>
              <a:t>: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(1),</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(2)} v=&gt; Location(</a:t>
            </a:r>
            <a:r>
              <a:rPr lang="en-US" sz="2000" b="1" dirty="0" err="1">
                <a:solidFill>
                  <a:schemeClr val="accent1"/>
                </a:solidFill>
                <a:latin typeface="Courier New" pitchFamily="49" charset="0"/>
                <a:cs typeface="Courier New" pitchFamily="49" charset="0"/>
              </a:rPr>
              <a:t>belowGround</a:t>
            </a:r>
            <a:r>
              <a:rPr lang="en-US" sz="2000" b="1" dirty="0" smtClean="0">
                <a:solidFill>
                  <a:schemeClr val="accent1"/>
                </a:solidFill>
                <a:latin typeface="Courier New" pitchFamily="49" charset="0"/>
                <a:cs typeface="Courier New" pitchFamily="49" charset="0"/>
              </a:rPr>
              <a:t>).</a:t>
            </a:r>
          </a:p>
          <a:p>
            <a:pPr marL="0" indent="0">
              <a:buNone/>
            </a:pPr>
            <a:r>
              <a:rPr lang="en-US" sz="2000" b="1" dirty="0" smtClean="0">
                <a:solidFill>
                  <a:schemeClr val="accent1"/>
                </a:solidFill>
                <a:latin typeface="Courier New" pitchFamily="49" charset="0"/>
                <a:cs typeface="Courier New" pitchFamily="49" charset="0"/>
              </a:rPr>
              <a:t>: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(3),</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(4)} v=&gt; Location(</a:t>
            </a:r>
            <a:r>
              <a:rPr lang="en-US" sz="2000" b="1" dirty="0" err="1">
                <a:solidFill>
                  <a:schemeClr val="accent1"/>
                </a:solidFill>
                <a:latin typeface="Courier New" pitchFamily="49" charset="0"/>
                <a:cs typeface="Courier New" pitchFamily="49" charset="0"/>
              </a:rPr>
              <a:t>aboveGround</a:t>
            </a:r>
            <a:r>
              <a:rPr lang="en-US" sz="2000" b="1" dirty="0" smtClean="0">
                <a:solidFill>
                  <a:schemeClr val="accent1"/>
                </a:solidFill>
                <a:latin typeface="Courier New" pitchFamily="49" charset="0"/>
                <a:cs typeface="Courier New" pitchFamily="49" charset="0"/>
              </a:rPr>
              <a:t>).</a:t>
            </a:r>
          </a:p>
          <a:p>
            <a:pPr marL="0" indent="0">
              <a:buNone/>
            </a:pPr>
            <a:endParaRPr lang="en-US" sz="2000" b="1" dirty="0" smtClean="0">
              <a:solidFill>
                <a:schemeClr val="accent1"/>
              </a:solidFill>
              <a:latin typeface="Courier New" pitchFamily="49" charset="0"/>
              <a:cs typeface="Courier New" pitchFamily="49" charset="0"/>
            </a:endParaRPr>
          </a:p>
          <a:p>
            <a:pPr marL="0" indent="0">
              <a:buNone/>
            </a:pPr>
            <a:r>
              <a:rPr lang="en-US" sz="2000" b="1" dirty="0" smtClean="0">
                <a:solidFill>
                  <a:schemeClr val="accent1"/>
                </a:solidFill>
                <a:latin typeface="Courier New" pitchFamily="49" charset="0"/>
                <a:cs typeface="Courier New" pitchFamily="49" charset="0"/>
              </a:rPr>
              <a:t>: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(1</a:t>
            </a:r>
            <a:r>
              <a:rPr lang="en-US" sz="2000" b="1" dirty="0" smtClean="0">
                <a:solidFill>
                  <a:schemeClr val="accent1"/>
                </a:solidFill>
                <a:latin typeface="Courier New" pitchFamily="49" charset="0"/>
                <a:cs typeface="Courier New" pitchFamily="49" charset="0"/>
              </a:rPr>
              <a:t>)!</a:t>
            </a:r>
          </a:p>
          <a:p>
            <a:pPr marL="0" indent="0">
              <a:buNone/>
            </a:pPr>
            <a:r>
              <a:rPr lang="en-US" sz="2000" b="1" dirty="0" smtClean="0">
                <a:solidFill>
                  <a:schemeClr val="accent1"/>
                </a:solidFill>
                <a:latin typeface="Courier New" pitchFamily="49" charset="0"/>
                <a:cs typeface="Courier New" pitchFamily="49" charset="0"/>
              </a:rPr>
              <a:t>  </a:t>
            </a:r>
            <a:r>
              <a:rPr lang="en-US" sz="2000" b="1" dirty="0">
                <a:solidFill>
                  <a:schemeClr val="accent1"/>
                </a:solidFill>
                <a:latin typeface="Courier New" pitchFamily="49" charset="0"/>
                <a:cs typeface="Courier New" pitchFamily="49" charset="0"/>
              </a:rPr>
              <a:t>wff12!: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(|2|)  {&lt;der,{wff1,wff5</a:t>
            </a:r>
            <a:r>
              <a:rPr lang="en-US" sz="2000" b="1" dirty="0" smtClean="0">
                <a:solidFill>
                  <a:schemeClr val="accent1"/>
                </a:solidFill>
                <a:latin typeface="Courier New" pitchFamily="49" charset="0"/>
                <a:cs typeface="Courier New" pitchFamily="49" charset="0"/>
              </a:rPr>
              <a:t>}&gt;}</a:t>
            </a:r>
          </a:p>
          <a:p>
            <a:pPr marL="0" indent="0">
              <a:buNone/>
            </a:pPr>
            <a:r>
              <a:rPr lang="en-US" sz="2000" b="1" dirty="0" smtClean="0">
                <a:solidFill>
                  <a:schemeClr val="accent1"/>
                </a:solidFill>
                <a:latin typeface="Courier New" pitchFamily="49" charset="0"/>
                <a:cs typeface="Courier New" pitchFamily="49" charset="0"/>
              </a:rPr>
              <a:t>  wff11</a:t>
            </a:r>
            <a:r>
              <a:rPr lang="en-US" sz="2000" b="1" dirty="0">
                <a:solidFill>
                  <a:schemeClr val="accent1"/>
                </a:solidFill>
                <a:latin typeface="Courier New" pitchFamily="49" charset="0"/>
                <a:cs typeface="Courier New" pitchFamily="49" charset="0"/>
              </a:rPr>
              <a:t>!: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(|3|)  {&lt;der,{wff1,wff5</a:t>
            </a:r>
            <a:r>
              <a:rPr lang="en-US" sz="2000" b="1" dirty="0" smtClean="0">
                <a:solidFill>
                  <a:schemeClr val="accent1"/>
                </a:solidFill>
                <a:latin typeface="Courier New" pitchFamily="49" charset="0"/>
                <a:cs typeface="Courier New" pitchFamily="49" charset="0"/>
              </a:rPr>
              <a:t>}&gt;}</a:t>
            </a:r>
          </a:p>
          <a:p>
            <a:pPr marL="0" indent="0">
              <a:buNone/>
            </a:pPr>
            <a:r>
              <a:rPr lang="en-US" sz="2000" b="1" dirty="0" smtClean="0">
                <a:solidFill>
                  <a:schemeClr val="accent1"/>
                </a:solidFill>
                <a:latin typeface="Courier New" pitchFamily="49" charset="0"/>
                <a:cs typeface="Courier New" pitchFamily="49" charset="0"/>
              </a:rPr>
              <a:t>  </a:t>
            </a:r>
            <a:r>
              <a:rPr lang="en-US" sz="2000" b="1" dirty="0">
                <a:solidFill>
                  <a:schemeClr val="accent1"/>
                </a:solidFill>
                <a:latin typeface="Courier New" pitchFamily="49" charset="0"/>
                <a:cs typeface="Courier New" pitchFamily="49" charset="0"/>
              </a:rPr>
              <a:t>wff10!: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(|4|)  {&lt;der,{wff1,wff5</a:t>
            </a:r>
            <a:r>
              <a:rPr lang="en-US" sz="2000" b="1" dirty="0" smtClean="0">
                <a:solidFill>
                  <a:schemeClr val="accent1"/>
                </a:solidFill>
                <a:latin typeface="Courier New" pitchFamily="49" charset="0"/>
                <a:cs typeface="Courier New" pitchFamily="49" charset="0"/>
              </a:rPr>
              <a:t>}&gt;}</a:t>
            </a:r>
          </a:p>
          <a:p>
            <a:pPr marL="0" indent="0">
              <a:buNone/>
            </a:pPr>
            <a:r>
              <a:rPr lang="en-US" sz="2000" b="1" dirty="0" smtClean="0">
                <a:solidFill>
                  <a:schemeClr val="accent1"/>
                </a:solidFill>
                <a:latin typeface="Courier New" pitchFamily="49" charset="0"/>
                <a:cs typeface="Courier New" pitchFamily="49" charset="0"/>
              </a:rPr>
              <a:t>  </a:t>
            </a:r>
            <a:r>
              <a:rPr lang="en-US" sz="2000" b="1" dirty="0">
                <a:solidFill>
                  <a:schemeClr val="accent1"/>
                </a:solidFill>
                <a:latin typeface="Courier New" pitchFamily="49" charset="0"/>
                <a:cs typeface="Courier New" pitchFamily="49" charset="0"/>
              </a:rPr>
              <a:t>wff6!:  Location(</a:t>
            </a:r>
            <a:r>
              <a:rPr lang="en-US" sz="2000" b="1" dirty="0" err="1">
                <a:solidFill>
                  <a:schemeClr val="accent1"/>
                </a:solidFill>
                <a:latin typeface="Courier New" pitchFamily="49" charset="0"/>
                <a:cs typeface="Courier New" pitchFamily="49" charset="0"/>
              </a:rPr>
              <a:t>belowGround</a:t>
            </a:r>
            <a:r>
              <a:rPr lang="en-US" sz="2000" b="1" dirty="0">
                <a:solidFill>
                  <a:schemeClr val="accent1"/>
                </a:solidFill>
                <a:latin typeface="Courier New" pitchFamily="49" charset="0"/>
                <a:cs typeface="Courier New" pitchFamily="49" charset="0"/>
              </a:rPr>
              <a:t>)  {&lt;der,{wff1,wff7</a:t>
            </a:r>
            <a:r>
              <a:rPr lang="en-US" sz="2000" b="1" dirty="0" smtClean="0">
                <a:solidFill>
                  <a:schemeClr val="accent1"/>
                </a:solidFill>
                <a:latin typeface="Courier New" pitchFamily="49" charset="0"/>
                <a:cs typeface="Courier New" pitchFamily="49" charset="0"/>
              </a:rPr>
              <a:t>}&gt;}</a:t>
            </a:r>
          </a:p>
          <a:p>
            <a:pPr marL="0" indent="0">
              <a:buNone/>
            </a:pPr>
            <a:r>
              <a:rPr lang="en-US" sz="2000" b="1" dirty="0" smtClean="0">
                <a:solidFill>
                  <a:schemeClr val="accent1"/>
                </a:solidFill>
                <a:latin typeface="Courier New" pitchFamily="49" charset="0"/>
                <a:cs typeface="Courier New" pitchFamily="49" charset="0"/>
              </a:rPr>
              <a:t>  </a:t>
            </a:r>
            <a:r>
              <a:rPr lang="en-US" sz="2000" b="1" dirty="0">
                <a:solidFill>
                  <a:schemeClr val="accent1"/>
                </a:solidFill>
                <a:latin typeface="Courier New" pitchFamily="49" charset="0"/>
                <a:cs typeface="Courier New" pitchFamily="49" charset="0"/>
              </a:rPr>
              <a:t>wff1!:  </a:t>
            </a:r>
            <a:r>
              <a:rPr lang="en-US" sz="2000" b="1" dirty="0" err="1">
                <a:solidFill>
                  <a:schemeClr val="accent1"/>
                </a:solidFill>
                <a:latin typeface="Courier New" pitchFamily="49" charset="0"/>
                <a:cs typeface="Courier New" pitchFamily="49" charset="0"/>
              </a:rPr>
              <a:t>OnFloor</a:t>
            </a:r>
            <a:r>
              <a:rPr lang="en-US" sz="2000" b="1" dirty="0">
                <a:solidFill>
                  <a:schemeClr val="accent1"/>
                </a:solidFill>
                <a:latin typeface="Courier New" pitchFamily="49" charset="0"/>
                <a:cs typeface="Courier New" pitchFamily="49" charset="0"/>
              </a:rPr>
              <a:t>(|1|)  {&lt;</a:t>
            </a:r>
            <a:r>
              <a:rPr lang="en-US" sz="2000" b="1" dirty="0" err="1">
                <a:solidFill>
                  <a:schemeClr val="accent1"/>
                </a:solidFill>
                <a:latin typeface="Courier New" pitchFamily="49" charset="0"/>
                <a:cs typeface="Courier New" pitchFamily="49" charset="0"/>
              </a:rPr>
              <a:t>hyp</a:t>
            </a:r>
            <a:r>
              <a:rPr lang="en-US" sz="2000" b="1" dirty="0">
                <a:solidFill>
                  <a:schemeClr val="accent1"/>
                </a:solidFill>
                <a:latin typeface="Courier New" pitchFamily="49" charset="0"/>
                <a:cs typeface="Courier New" pitchFamily="49" charset="0"/>
              </a:rPr>
              <a:t>,{wff1}&gt;} </a:t>
            </a:r>
          </a:p>
        </p:txBody>
      </p:sp>
      <p:sp>
        <p:nvSpPr>
          <p:cNvPr id="4" name="Date Placeholder 3"/>
          <p:cNvSpPr>
            <a:spLocks noGrp="1"/>
          </p:cNvSpPr>
          <p:nvPr>
            <p:ph type="dt" sz="half" idx="10"/>
          </p:nvPr>
        </p:nvSpPr>
        <p:spPr/>
        <p:txBody>
          <a:bodyPr/>
          <a:lstStyle/>
          <a:p>
            <a:fld id="{C213D85F-210C-4042-AA72-8C81D723B222}"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54</a:t>
            </a:fld>
            <a:endParaRPr lang="en-US"/>
          </a:p>
        </p:txBody>
      </p:sp>
    </p:spTree>
    <p:extLst>
      <p:ext uri="{BB962C8B-B14F-4D97-AF65-F5344CB8AC3E}">
        <p14:creationId xmlns:p14="http://schemas.microsoft.com/office/powerpoint/2010/main" val="2546704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to Floor 4</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solidFill>
                  <a:schemeClr val="accent1"/>
                </a:solidFill>
                <a:latin typeface="Courier New" pitchFamily="49" charset="0"/>
                <a:cs typeface="Courier New" pitchFamily="49" charset="0"/>
              </a:rPr>
              <a:t>: perform believe(</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(4</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list-asserted-</a:t>
            </a:r>
            <a:r>
              <a:rPr lang="en-US" b="1" dirty="0" err="1" smtClean="0">
                <a:solidFill>
                  <a:schemeClr val="accent1"/>
                </a:solidFill>
                <a:latin typeface="Courier New" pitchFamily="49" charset="0"/>
                <a:cs typeface="Courier New" pitchFamily="49" charset="0"/>
              </a:rPr>
              <a:t>wffs</a:t>
            </a:r>
            <a:endParaRPr lang="en-US" b="1" dirty="0" smtClean="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wff14!:  ~</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(|1|)  {&lt;</a:t>
            </a:r>
            <a:r>
              <a:rPr lang="en-US" b="1" dirty="0" err="1">
                <a:solidFill>
                  <a:schemeClr val="accent1"/>
                </a:solidFill>
                <a:latin typeface="Courier New" pitchFamily="49" charset="0"/>
                <a:cs typeface="Courier New" pitchFamily="49" charset="0"/>
              </a:rPr>
              <a:t>ext</a:t>
            </a:r>
            <a:r>
              <a:rPr lang="en-US" b="1" dirty="0">
                <a:solidFill>
                  <a:schemeClr val="accent1"/>
                </a:solidFill>
                <a:latin typeface="Courier New" pitchFamily="49" charset="0"/>
                <a:cs typeface="Courier New" pitchFamily="49" charset="0"/>
              </a:rPr>
              <a:t>,{wff4,wff5</a:t>
            </a:r>
            <a:r>
              <a:rPr lang="en-US" b="1" dirty="0" smtClean="0">
                <a:solidFill>
                  <a:schemeClr val="accent1"/>
                </a:solidFill>
                <a:latin typeface="Courier New" pitchFamily="49" charset="0"/>
                <a:cs typeface="Courier New" pitchFamily="49" charset="0"/>
              </a:rPr>
              <a:t>}&gt;}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wff12!:  ~</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(|2</a:t>
            </a:r>
            <a:r>
              <a:rPr lang="en-US" b="1" dirty="0" smtClean="0">
                <a:solidFill>
                  <a:schemeClr val="accent1"/>
                </a:solidFill>
                <a:latin typeface="Courier New" pitchFamily="49" charset="0"/>
                <a:cs typeface="Courier New" pitchFamily="49" charset="0"/>
              </a:rPr>
              <a:t>|) </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{&lt;</a:t>
            </a:r>
            <a:r>
              <a:rPr lang="en-US" b="1" dirty="0">
                <a:solidFill>
                  <a:schemeClr val="accent1"/>
                </a:solidFill>
                <a:latin typeface="Courier New" pitchFamily="49" charset="0"/>
                <a:cs typeface="Courier New" pitchFamily="49" charset="0"/>
              </a:rPr>
              <a:t>der,{wff1,wff5}&gt;,&lt;der,{wff4,wff5</a:t>
            </a:r>
            <a:r>
              <a:rPr lang="en-US" b="1" dirty="0" smtClean="0">
                <a:solidFill>
                  <a:schemeClr val="accent1"/>
                </a:solidFill>
                <a:latin typeface="Courier New" pitchFamily="49" charset="0"/>
                <a:cs typeface="Courier New" pitchFamily="49" charset="0"/>
              </a:rPr>
              <a:t>}&gt;}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wff11!:  ~</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(|3</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{&lt;der,{wff1,wff5}&gt;,&lt;der,{wff4,wff5</a:t>
            </a:r>
            <a:r>
              <a:rPr lang="en-US" b="1" dirty="0" smtClean="0">
                <a:solidFill>
                  <a:schemeClr val="accent1"/>
                </a:solidFill>
                <a:latin typeface="Courier New" pitchFamily="49" charset="0"/>
                <a:cs typeface="Courier New" pitchFamily="49" charset="0"/>
              </a:rPr>
              <a:t>}&gt;}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wff9!:  {</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(|4|),</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(|3|)} v</a:t>
            </a:r>
            <a:r>
              <a:rPr lang="en-US" b="1" dirty="0" smtClean="0">
                <a:solidFill>
                  <a:schemeClr val="accent1"/>
                </a:solidFill>
                <a:latin typeface="Courier New" pitchFamily="49" charset="0"/>
                <a:cs typeface="Courier New" pitchFamily="49" charset="0"/>
              </a:rPr>
              <a:t>=&gt;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Location(</a:t>
            </a:r>
            <a:r>
              <a:rPr lang="en-US" b="1" dirty="0" err="1">
                <a:solidFill>
                  <a:schemeClr val="accent1"/>
                </a:solidFill>
                <a:latin typeface="Courier New" pitchFamily="49" charset="0"/>
                <a:cs typeface="Courier New" pitchFamily="49" charset="0"/>
              </a:rPr>
              <a:t>aboveGround</a:t>
            </a: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{&lt;</a:t>
            </a:r>
            <a:r>
              <a:rPr lang="en-US" b="1" dirty="0" err="1">
                <a:solidFill>
                  <a:schemeClr val="accent1"/>
                </a:solidFill>
                <a:latin typeface="Courier New" pitchFamily="49" charset="0"/>
                <a:cs typeface="Courier New" pitchFamily="49" charset="0"/>
              </a:rPr>
              <a:t>hyp</a:t>
            </a:r>
            <a:r>
              <a:rPr lang="en-US" b="1" dirty="0">
                <a:solidFill>
                  <a:schemeClr val="accent1"/>
                </a:solidFill>
                <a:latin typeface="Courier New" pitchFamily="49" charset="0"/>
                <a:cs typeface="Courier New" pitchFamily="49" charset="0"/>
              </a:rPr>
              <a:t>,{wff9</a:t>
            </a:r>
            <a:r>
              <a:rPr lang="en-US" b="1" dirty="0" smtClean="0">
                <a:solidFill>
                  <a:schemeClr val="accent1"/>
                </a:solidFill>
                <a:latin typeface="Courier New" pitchFamily="49" charset="0"/>
                <a:cs typeface="Courier New" pitchFamily="49" charset="0"/>
              </a:rPr>
              <a:t>}&gt;}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wff8!:  Location(</a:t>
            </a:r>
            <a:r>
              <a:rPr lang="en-US" b="1" dirty="0" err="1">
                <a:solidFill>
                  <a:schemeClr val="accent1"/>
                </a:solidFill>
                <a:latin typeface="Courier New" pitchFamily="49" charset="0"/>
                <a:cs typeface="Courier New" pitchFamily="49" charset="0"/>
              </a:rPr>
              <a:t>aboveGround</a:t>
            </a:r>
            <a:r>
              <a:rPr lang="en-US" b="1" dirty="0">
                <a:solidFill>
                  <a:schemeClr val="accent1"/>
                </a:solidFill>
                <a:latin typeface="Courier New" pitchFamily="49" charset="0"/>
                <a:cs typeface="Courier New" pitchFamily="49" charset="0"/>
              </a:rPr>
              <a:t>)  {&lt;der,{wff4,wff9</a:t>
            </a:r>
            <a:r>
              <a:rPr lang="en-US" b="1" dirty="0" smtClean="0">
                <a:solidFill>
                  <a:schemeClr val="accent1"/>
                </a:solidFill>
                <a:latin typeface="Courier New" pitchFamily="49" charset="0"/>
                <a:cs typeface="Courier New" pitchFamily="49" charset="0"/>
              </a:rPr>
              <a:t>}&gt;}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wff7!:  {</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(|2|),</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(|1|)} v</a:t>
            </a:r>
            <a:r>
              <a:rPr lang="en-US" b="1" dirty="0" smtClean="0">
                <a:solidFill>
                  <a:schemeClr val="accent1"/>
                </a:solidFill>
                <a:latin typeface="Courier New" pitchFamily="49" charset="0"/>
                <a:cs typeface="Courier New" pitchFamily="49" charset="0"/>
              </a:rPr>
              <a:t>=&gt;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{Location(</a:t>
            </a:r>
            <a:r>
              <a:rPr lang="en-US" b="1" dirty="0" err="1">
                <a:solidFill>
                  <a:schemeClr val="accent1"/>
                </a:solidFill>
                <a:latin typeface="Courier New" pitchFamily="49" charset="0"/>
                <a:cs typeface="Courier New" pitchFamily="49" charset="0"/>
              </a:rPr>
              <a:t>belowGround</a:t>
            </a: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{&lt;</a:t>
            </a:r>
            <a:r>
              <a:rPr lang="en-US" b="1" dirty="0" err="1">
                <a:solidFill>
                  <a:schemeClr val="accent1"/>
                </a:solidFill>
                <a:latin typeface="Courier New" pitchFamily="49" charset="0"/>
                <a:cs typeface="Courier New" pitchFamily="49" charset="0"/>
              </a:rPr>
              <a:t>hyp</a:t>
            </a:r>
            <a:r>
              <a:rPr lang="en-US" b="1" dirty="0">
                <a:solidFill>
                  <a:schemeClr val="accent1"/>
                </a:solidFill>
                <a:latin typeface="Courier New" pitchFamily="49" charset="0"/>
                <a:cs typeface="Courier New" pitchFamily="49" charset="0"/>
              </a:rPr>
              <a:t>,{wff7</a:t>
            </a:r>
            <a:r>
              <a:rPr lang="en-US" b="1" dirty="0" smtClean="0">
                <a:solidFill>
                  <a:schemeClr val="accent1"/>
                </a:solidFill>
                <a:latin typeface="Courier New" pitchFamily="49" charset="0"/>
                <a:cs typeface="Courier New" pitchFamily="49" charset="0"/>
              </a:rPr>
              <a:t>}&gt;}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wff5!:  </a:t>
            </a:r>
            <a:r>
              <a:rPr lang="en-US" b="1" dirty="0" err="1">
                <a:solidFill>
                  <a:schemeClr val="accent1"/>
                </a:solidFill>
                <a:latin typeface="Courier New" pitchFamily="49" charset="0"/>
                <a:cs typeface="Courier New" pitchFamily="49" charset="0"/>
              </a:rPr>
              <a:t>xor</a:t>
            </a:r>
            <a:r>
              <a:rPr lang="en-US" b="1" dirty="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(|4|),</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(|3</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(|2|),</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(|1|)}  {&lt;</a:t>
            </a:r>
            <a:r>
              <a:rPr lang="en-US" b="1" dirty="0" err="1">
                <a:solidFill>
                  <a:schemeClr val="accent1"/>
                </a:solidFill>
                <a:latin typeface="Courier New" pitchFamily="49" charset="0"/>
                <a:cs typeface="Courier New" pitchFamily="49" charset="0"/>
              </a:rPr>
              <a:t>hyp</a:t>
            </a:r>
            <a:r>
              <a:rPr lang="en-US" b="1" dirty="0">
                <a:solidFill>
                  <a:schemeClr val="accent1"/>
                </a:solidFill>
                <a:latin typeface="Courier New" pitchFamily="49" charset="0"/>
                <a:cs typeface="Courier New" pitchFamily="49" charset="0"/>
              </a:rPr>
              <a:t>,{wff5</a:t>
            </a:r>
            <a:r>
              <a:rPr lang="en-US" b="1" dirty="0" smtClean="0">
                <a:solidFill>
                  <a:schemeClr val="accent1"/>
                </a:solidFill>
                <a:latin typeface="Courier New" pitchFamily="49" charset="0"/>
                <a:cs typeface="Courier New" pitchFamily="49" charset="0"/>
              </a:rPr>
              <a:t>}&gt;}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wff4!:  </a:t>
            </a:r>
            <a:r>
              <a:rPr lang="en-US" b="1" dirty="0" err="1">
                <a:solidFill>
                  <a:schemeClr val="accent1"/>
                </a:solidFill>
                <a:latin typeface="Courier New" pitchFamily="49" charset="0"/>
                <a:cs typeface="Courier New" pitchFamily="49" charset="0"/>
              </a:rPr>
              <a:t>OnFloor</a:t>
            </a:r>
            <a:r>
              <a:rPr lang="en-US" b="1" dirty="0">
                <a:solidFill>
                  <a:schemeClr val="accent1"/>
                </a:solidFill>
                <a:latin typeface="Courier New" pitchFamily="49" charset="0"/>
                <a:cs typeface="Courier New" pitchFamily="49" charset="0"/>
              </a:rPr>
              <a:t>(|4|)  {&lt;</a:t>
            </a:r>
            <a:r>
              <a:rPr lang="en-US" b="1" dirty="0" err="1">
                <a:solidFill>
                  <a:schemeClr val="accent1"/>
                </a:solidFill>
                <a:latin typeface="Courier New" pitchFamily="49" charset="0"/>
                <a:cs typeface="Courier New" pitchFamily="49" charset="0"/>
              </a:rPr>
              <a:t>hyp</a:t>
            </a:r>
            <a:r>
              <a:rPr lang="en-US" b="1" dirty="0">
                <a:solidFill>
                  <a:schemeClr val="accent1"/>
                </a:solidFill>
                <a:latin typeface="Courier New" pitchFamily="49" charset="0"/>
                <a:cs typeface="Courier New" pitchFamily="49" charset="0"/>
              </a:rPr>
              <a:t>,{wff4}&gt;}</a:t>
            </a:r>
          </a:p>
        </p:txBody>
      </p:sp>
      <p:sp>
        <p:nvSpPr>
          <p:cNvPr id="4" name="Date Placeholder 3"/>
          <p:cNvSpPr>
            <a:spLocks noGrp="1"/>
          </p:cNvSpPr>
          <p:nvPr>
            <p:ph type="dt" sz="half" idx="10"/>
          </p:nvPr>
        </p:nvSpPr>
        <p:spPr/>
        <p:txBody>
          <a:bodyPr/>
          <a:lstStyle/>
          <a:p>
            <a:fld id="{37A0C6AA-E6ED-47DC-95C7-FCD351603C71}"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55</a:t>
            </a:fld>
            <a:endParaRPr lang="en-US"/>
          </a:p>
        </p:txBody>
      </p:sp>
    </p:spTree>
    <p:extLst>
      <p:ext uri="{BB962C8B-B14F-4D97-AF65-F5344CB8AC3E}">
        <p14:creationId xmlns:p14="http://schemas.microsoft.com/office/powerpoint/2010/main" val="12224119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295400"/>
            <a:ext cx="3429000" cy="5182688"/>
          </a:xfrm>
          <a:prstGeom prst="rect">
            <a:avLst/>
          </a:prstGeom>
        </p:spPr>
      </p:pic>
      <p:sp>
        <p:nvSpPr>
          <p:cNvPr id="2" name="Title 1"/>
          <p:cNvSpPr>
            <a:spLocks noGrp="1"/>
          </p:cNvSpPr>
          <p:nvPr>
            <p:ph type="title"/>
          </p:nvPr>
        </p:nvSpPr>
        <p:spPr/>
        <p:txBody>
          <a:bodyPr/>
          <a:lstStyle/>
          <a:p>
            <a:r>
              <a:rPr lang="en-US" dirty="0" smtClean="0"/>
              <a:t>Back to </a:t>
            </a:r>
            <a:r>
              <a:rPr lang="en-US" dirty="0"/>
              <a:t>t</a:t>
            </a:r>
            <a:r>
              <a:rPr lang="en-US" dirty="0" smtClean="0"/>
              <a:t>he Delivery Agent</a:t>
            </a:r>
            <a:endParaRPr lang="en-US" dirty="0"/>
          </a:p>
        </p:txBody>
      </p:sp>
      <p:sp>
        <p:nvSpPr>
          <p:cNvPr id="3" name="Date Placeholder 2"/>
          <p:cNvSpPr>
            <a:spLocks noGrp="1"/>
          </p:cNvSpPr>
          <p:nvPr>
            <p:ph type="dt" sz="half" idx="10"/>
          </p:nvPr>
        </p:nvSpPr>
        <p:spPr/>
        <p:txBody>
          <a:bodyPr/>
          <a:lstStyle/>
          <a:p>
            <a:fld id="{D3517A44-F26B-4C3B-91EE-79918D3277C7}"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56</a:t>
            </a:fld>
            <a:endParaRPr lang="en-US"/>
          </a:p>
        </p:txBody>
      </p:sp>
    </p:spTree>
    <p:extLst>
      <p:ext uri="{BB962C8B-B14F-4D97-AF65-F5344CB8AC3E}">
        <p14:creationId xmlns:p14="http://schemas.microsoft.com/office/powerpoint/2010/main" val="6620045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Primitive External Efferent Act</a:t>
            </a:r>
            <a:br>
              <a:rPr lang="en-US" dirty="0" smtClean="0"/>
            </a:br>
            <a:r>
              <a:rPr lang="en-US" dirty="0" smtClean="0"/>
              <a:t>with Passive Afferent Feedback</a:t>
            </a:r>
            <a:endParaRPr lang="en-US" dirty="0"/>
          </a:p>
        </p:txBody>
      </p:sp>
      <p:sp>
        <p:nvSpPr>
          <p:cNvPr id="3" name="Content Placeholder 2"/>
          <p:cNvSpPr>
            <a:spLocks noGrp="1"/>
          </p:cNvSpPr>
          <p:nvPr>
            <p:ph idx="1"/>
          </p:nvPr>
        </p:nvSpPr>
        <p:spPr/>
        <p:txBody>
          <a:bodyPr/>
          <a:lstStyle/>
          <a:p>
            <a:pPr marL="0" indent="0">
              <a:buNone/>
            </a:pPr>
            <a:r>
              <a:rPr lang="en-US" dirty="0" smtClean="0"/>
              <a:t>KL:</a:t>
            </a:r>
            <a:br>
              <a:rPr lang="en-US" dirty="0" smtClean="0"/>
            </a:br>
            <a:r>
              <a:rPr lang="en-US" dirty="0" smtClean="0"/>
              <a:t>;;; </a:t>
            </a:r>
            <a:r>
              <a:rPr lang="en-US" dirty="0"/>
              <a:t>turn(d): The act of turning 90 degrees to the </a:t>
            </a:r>
            <a:r>
              <a:rPr lang="en-US" dirty="0" smtClean="0"/>
              <a:t>d,</a:t>
            </a:r>
            <a:br>
              <a:rPr lang="en-US" dirty="0" smtClean="0"/>
            </a:br>
            <a:r>
              <a:rPr lang="en-US" dirty="0" smtClean="0"/>
              <a:t>;;;              where </a:t>
            </a:r>
            <a:r>
              <a:rPr lang="en-US" dirty="0"/>
              <a:t>d is "left" or "right</a:t>
            </a:r>
            <a:r>
              <a:rPr lang="en-US" dirty="0" smtClean="0"/>
              <a:t>".</a:t>
            </a:r>
            <a:br>
              <a:rPr lang="en-US" dirty="0" smtClean="0"/>
            </a:br>
            <a:r>
              <a:rPr lang="en-US" b="1" dirty="0" smtClean="0">
                <a:solidFill>
                  <a:schemeClr val="accent1"/>
                </a:solidFill>
                <a:latin typeface="Courier New" pitchFamily="49" charset="0"/>
                <a:cs typeface="Courier New" pitchFamily="49" charset="0"/>
              </a:rPr>
              <a:t>: define-frame </a:t>
            </a:r>
            <a:r>
              <a:rPr lang="en-US" b="1" dirty="0">
                <a:solidFill>
                  <a:schemeClr val="accent1"/>
                </a:solidFill>
                <a:latin typeface="Courier New" pitchFamily="49" charset="0"/>
                <a:cs typeface="Courier New" pitchFamily="49" charset="0"/>
              </a:rPr>
              <a:t>turn(action </a:t>
            </a:r>
            <a:r>
              <a:rPr lang="en-US" b="1" dirty="0" err="1">
                <a:solidFill>
                  <a:schemeClr val="accent1"/>
                </a:solidFill>
                <a:latin typeface="Courier New" pitchFamily="49" charset="0"/>
                <a:cs typeface="Courier New" pitchFamily="49" charset="0"/>
              </a:rPr>
              <a:t>dir</a:t>
            </a:r>
            <a:r>
              <a:rPr lang="en-US" b="1" dirty="0" smtClean="0">
                <a:solidFill>
                  <a:schemeClr val="accent1"/>
                </a:solidFill>
                <a:latin typeface="Courier New" pitchFamily="49" charset="0"/>
                <a:cs typeface="Courier New" pitchFamily="49" charset="0"/>
              </a:rPr>
              <a:t>)</a:t>
            </a:r>
            <a:br>
              <a:rPr lang="en-US" b="1" dirty="0" smtClean="0">
                <a:solidFill>
                  <a:schemeClr val="accent1"/>
                </a:solidFill>
                <a:latin typeface="Courier New" pitchFamily="49" charset="0"/>
                <a:cs typeface="Courier New" pitchFamily="49" charset="0"/>
              </a:rPr>
            </a:br>
            <a:r>
              <a:rPr lang="en-US" b="1" dirty="0" smtClean="0">
                <a:solidFill>
                  <a:schemeClr val="accent1"/>
                </a:solidFill>
                <a:latin typeface="Courier New" pitchFamily="49" charset="0"/>
                <a:cs typeface="Courier New" pitchFamily="49" charset="0"/>
              </a:rPr>
              <a:t>: ^(attach-</a:t>
            </a:r>
            <a:r>
              <a:rPr lang="en-US" b="1" dirty="0" err="1" smtClean="0">
                <a:solidFill>
                  <a:schemeClr val="accent1"/>
                </a:solidFill>
                <a:latin typeface="Courier New" pitchFamily="49" charset="0"/>
                <a:cs typeface="Courier New" pitchFamily="49" charset="0"/>
              </a:rPr>
              <a:t>primaction</a:t>
            </a:r>
            <a:r>
              <a:rPr lang="en-US" b="1" dirty="0" smtClean="0">
                <a:solidFill>
                  <a:schemeClr val="accent1"/>
                </a:solidFill>
                <a:latin typeface="Courier New" pitchFamily="49" charset="0"/>
                <a:cs typeface="Courier New" pitchFamily="49" charset="0"/>
              </a:rPr>
              <a:t> turn turn-act)</a:t>
            </a:r>
          </a:p>
        </p:txBody>
      </p:sp>
      <p:sp>
        <p:nvSpPr>
          <p:cNvPr id="4" name="Date Placeholder 3"/>
          <p:cNvSpPr>
            <a:spLocks noGrp="1"/>
          </p:cNvSpPr>
          <p:nvPr>
            <p:ph type="dt" sz="half" idx="10"/>
          </p:nvPr>
        </p:nvSpPr>
        <p:spPr/>
        <p:txBody>
          <a:bodyPr/>
          <a:lstStyle/>
          <a:p>
            <a:fld id="{B929522A-374E-433A-8CB1-FB3275183E05}"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57</a:t>
            </a:fld>
            <a:endParaRPr lang="en-US"/>
          </a:p>
        </p:txBody>
      </p:sp>
    </p:spTree>
    <p:extLst>
      <p:ext uri="{BB962C8B-B14F-4D97-AF65-F5344CB8AC3E}">
        <p14:creationId xmlns:p14="http://schemas.microsoft.com/office/powerpoint/2010/main" val="25729795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PMLa</a:t>
            </a:r>
            <a:r>
              <a:rPr lang="en-US" dirty="0" smtClean="0"/>
              <a:t> Definition of </a:t>
            </a:r>
            <a:r>
              <a:rPr lang="en-US" b="1" dirty="0" smtClean="0">
                <a:solidFill>
                  <a:schemeClr val="accent1"/>
                </a:solidFill>
                <a:latin typeface="Courier New" pitchFamily="49" charset="0"/>
                <a:cs typeface="Courier New" pitchFamily="49" charset="0"/>
              </a:rPr>
              <a:t>turn-act</a:t>
            </a:r>
            <a:endParaRPr lang="en-US" b="1" dirty="0">
              <a:solidFill>
                <a:schemeClr val="accent1"/>
              </a:solidFill>
              <a:latin typeface="Courier New" pitchFamily="49" charset="0"/>
              <a:cs typeface="Courier New" pitchFamily="49" charset="0"/>
            </a:endParaRPr>
          </a:p>
        </p:txBody>
      </p:sp>
      <p:sp>
        <p:nvSpPr>
          <p:cNvPr id="3" name="Content Placeholder 2"/>
          <p:cNvSpPr>
            <a:spLocks noGrp="1"/>
          </p:cNvSpPr>
          <p:nvPr>
            <p:ph idx="1"/>
          </p:nvPr>
        </p:nvSpPr>
        <p:spPr/>
        <p:txBody>
          <a:bodyPr/>
          <a:lstStyle/>
          <a:p>
            <a:pPr marL="0" indent="0">
              <a:buNone/>
            </a:pPr>
            <a:r>
              <a:rPr lang="en-US" b="1" dirty="0">
                <a:solidFill>
                  <a:schemeClr val="accent1"/>
                </a:solidFill>
                <a:latin typeface="Courier New" pitchFamily="49" charset="0"/>
                <a:cs typeface="Courier New" pitchFamily="49" charset="0"/>
              </a:rPr>
              <a:t>(define-</a:t>
            </a:r>
            <a:r>
              <a:rPr lang="en-US" b="1" dirty="0" err="1">
                <a:solidFill>
                  <a:schemeClr val="accent1"/>
                </a:solidFill>
                <a:latin typeface="Courier New" pitchFamily="49" charset="0"/>
                <a:cs typeface="Courier New" pitchFamily="49" charset="0"/>
              </a:rPr>
              <a:t>primaction</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turn-act </a:t>
            </a:r>
            <a:r>
              <a:rPr lang="en-US" b="1" dirty="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dir</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(case (</a:t>
            </a:r>
            <a:r>
              <a:rPr lang="en-US" b="1" dirty="0" err="1">
                <a:solidFill>
                  <a:schemeClr val="accent1"/>
                </a:solidFill>
                <a:latin typeface="Courier New" pitchFamily="49" charset="0"/>
                <a:cs typeface="Courier New" pitchFamily="49" charset="0"/>
              </a:rPr>
              <a:t>sneps:node-to-lisp-object</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dir</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(left </a:t>
            </a:r>
            <a:r>
              <a:rPr lang="en-US" b="1" dirty="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PMLb:turn</a:t>
            </a:r>
            <a:r>
              <a:rPr lang="en-US" b="1" dirty="0">
                <a:solidFill>
                  <a:schemeClr val="accent1"/>
                </a:solidFill>
                <a:latin typeface="Courier New" pitchFamily="49" charset="0"/>
                <a:cs typeface="Courier New" pitchFamily="49" charset="0"/>
              </a:rPr>
              <a:t> 'locomotion </a:t>
            </a:r>
            <a:r>
              <a:rPr lang="en-US" b="1" dirty="0" smtClean="0">
                <a:solidFill>
                  <a:schemeClr val="accent1"/>
                </a:solidFill>
                <a:latin typeface="Courier New" pitchFamily="49" charset="0"/>
                <a:cs typeface="Courier New" pitchFamily="49" charset="0"/>
              </a:rPr>
              <a:t>'</a:t>
            </a:r>
            <a:r>
              <a:rPr lang="en-US" b="1" dirty="0" err="1" smtClean="0">
                <a:solidFill>
                  <a:schemeClr val="accent1"/>
                </a:solidFill>
                <a:latin typeface="Courier New" pitchFamily="49" charset="0"/>
                <a:cs typeface="Courier New" pitchFamily="49" charset="0"/>
              </a:rPr>
              <a:t>PMLb:l</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(right </a:t>
            </a:r>
            <a:r>
              <a:rPr lang="en-US" b="1" dirty="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PMLb:turn</a:t>
            </a:r>
            <a:r>
              <a:rPr lang="en-US" b="1" dirty="0">
                <a:solidFill>
                  <a:schemeClr val="accent1"/>
                </a:solidFill>
                <a:latin typeface="Courier New" pitchFamily="49" charset="0"/>
                <a:cs typeface="Courier New" pitchFamily="49" charset="0"/>
              </a:rPr>
              <a:t> 'locomotion </a:t>
            </a:r>
            <a:r>
              <a:rPr lang="en-US" b="1" dirty="0" smtClean="0">
                <a:solidFill>
                  <a:schemeClr val="accent1"/>
                </a:solidFill>
                <a:latin typeface="Courier New" pitchFamily="49" charset="0"/>
                <a:cs typeface="Courier New" pitchFamily="49" charset="0"/>
              </a:rPr>
              <a:t>'</a:t>
            </a:r>
            <a:r>
              <a:rPr lang="en-US" b="1" dirty="0" err="1" smtClean="0">
                <a:solidFill>
                  <a:schemeClr val="accent1"/>
                </a:solidFill>
                <a:latin typeface="Courier New" pitchFamily="49" charset="0"/>
                <a:cs typeface="Courier New" pitchFamily="49" charset="0"/>
              </a:rPr>
              <a:t>PMLb:r</a:t>
            </a:r>
            <a:r>
              <a:rPr lang="en-US" b="1" dirty="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(t (error “Trying to turn in ~</a:t>
            </a:r>
          </a:p>
          <a:p>
            <a:pPr marL="0" indent="0">
              <a:buNone/>
            </a:pPr>
            <a:r>
              <a:rPr lang="en-US" b="1" dirty="0" smtClean="0">
                <a:solidFill>
                  <a:schemeClr val="accent1"/>
                </a:solidFill>
                <a:latin typeface="Courier New" pitchFamily="49" charset="0"/>
                <a:cs typeface="Courier New" pitchFamily="49" charset="0"/>
              </a:rPr>
              <a:t>              an unrecognized direction: ~S”</a:t>
            </a:r>
          </a:p>
          <a:p>
            <a:pPr marL="0" indent="0">
              <a:buNone/>
            </a:pP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dir</a:t>
            </a:r>
            <a:r>
              <a:rPr lang="en-US" b="1" dirty="0" smtClean="0">
                <a:solidFill>
                  <a:schemeClr val="accent1"/>
                </a:solidFill>
                <a:latin typeface="Courier New" pitchFamily="49" charset="0"/>
                <a:cs typeface="Courier New" pitchFamily="49" charset="0"/>
              </a:rPr>
              <a:t>))))</a:t>
            </a:r>
          </a:p>
        </p:txBody>
      </p:sp>
      <p:sp>
        <p:nvSpPr>
          <p:cNvPr id="4" name="Date Placeholder 3"/>
          <p:cNvSpPr>
            <a:spLocks noGrp="1"/>
          </p:cNvSpPr>
          <p:nvPr>
            <p:ph type="dt" sz="half" idx="10"/>
          </p:nvPr>
        </p:nvSpPr>
        <p:spPr/>
        <p:txBody>
          <a:bodyPr/>
          <a:lstStyle/>
          <a:p>
            <a:fld id="{BD37F488-3C01-41AE-BDC1-3DDC63AA2E35}"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58</a:t>
            </a:fld>
            <a:endParaRPr lang="en-US"/>
          </a:p>
        </p:txBody>
      </p:sp>
    </p:spTree>
    <p:extLst>
      <p:ext uri="{BB962C8B-B14F-4D97-AF65-F5344CB8AC3E}">
        <p14:creationId xmlns:p14="http://schemas.microsoft.com/office/powerpoint/2010/main" val="35019231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locomotion Modality</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1"/>
                </a:solidFill>
                <a:latin typeface="Courier New" pitchFamily="49" charset="0"/>
                <a:cs typeface="Courier New" pitchFamily="49" charset="0"/>
              </a:rPr>
              <a:t>(define-modality </a:t>
            </a:r>
            <a:r>
              <a:rPr lang="en-US" b="1" dirty="0" smtClean="0">
                <a:solidFill>
                  <a:schemeClr val="accent1"/>
                </a:solidFill>
                <a:latin typeface="Courier New" pitchFamily="49" charset="0"/>
                <a:cs typeface="Courier New" pitchFamily="49" charset="0"/>
              </a:rPr>
              <a:t>'locomotion</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:type </a:t>
            </a:r>
            <a:r>
              <a:rPr lang="en-US" b="1" dirty="0" smtClean="0">
                <a:solidFill>
                  <a:schemeClr val="accent1"/>
                </a:solidFill>
                <a:latin typeface="Courier New" pitchFamily="49" charset="0"/>
                <a:cs typeface="Courier New" pitchFamily="49" charset="0"/>
              </a:rPr>
              <a:t>'efferent-modality</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:predicates '(turn </a:t>
            </a:r>
            <a:r>
              <a:rPr lang="en-US" b="1" dirty="0" err="1">
                <a:solidFill>
                  <a:schemeClr val="accent1"/>
                </a:solidFill>
                <a:latin typeface="Courier New" pitchFamily="49" charset="0"/>
                <a:cs typeface="Courier New" pitchFamily="49" charset="0"/>
              </a:rPr>
              <a:t>goForward</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a:t>
            </a:r>
            <a:r>
              <a:rPr lang="en-US" b="1" dirty="0" smtClean="0">
                <a:solidFill>
                  <a:schemeClr val="accent1"/>
                </a:solidFill>
                <a:latin typeface="Courier New" pitchFamily="49" charset="0"/>
                <a:cs typeface="Courier New" pitchFamily="49" charset="0"/>
              </a:rPr>
              <a:t>description</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“Used </a:t>
            </a:r>
            <a:r>
              <a:rPr lang="en-US" b="1" dirty="0">
                <a:solidFill>
                  <a:schemeClr val="accent1"/>
                </a:solidFill>
                <a:latin typeface="Courier New" pitchFamily="49" charset="0"/>
                <a:cs typeface="Courier New" pitchFamily="49" charset="0"/>
              </a:rPr>
              <a:t>by the agent to move and </a:t>
            </a:r>
            <a:r>
              <a:rPr lang="en-US" b="1" dirty="0" smtClean="0">
                <a:solidFill>
                  <a:schemeClr val="accent1"/>
                </a:solidFill>
                <a:latin typeface="Courier New" pitchFamily="49" charset="0"/>
                <a:cs typeface="Courier New" pitchFamily="49" charset="0"/>
              </a:rPr>
              <a:t>turn”</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:channel '((port . 9576</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host . </a:t>
            </a:r>
            <a:r>
              <a:rPr lang="en-US" b="1" dirty="0" err="1">
                <a:solidFill>
                  <a:schemeClr val="accent1"/>
                </a:solidFill>
                <a:latin typeface="Courier New" pitchFamily="49" charset="0"/>
                <a:cs typeface="Courier New" pitchFamily="49" charset="0"/>
              </a:rPr>
              <a:t>localhost</a:t>
            </a:r>
            <a:r>
              <a:rPr lang="en-US" b="1" dirty="0">
                <a:solidFill>
                  <a:schemeClr val="accent1"/>
                </a:solidFill>
                <a:latin typeface="Courier New" pitchFamily="49" charset="0"/>
                <a:cs typeface="Courier New" pitchFamily="49" charset="0"/>
              </a:rPr>
              <a:t>)))</a:t>
            </a:r>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59</a:t>
            </a:fld>
            <a:endParaRPr lang="en-US"/>
          </a:p>
        </p:txBody>
      </p:sp>
    </p:spTree>
    <p:extLst>
      <p:ext uri="{BB962C8B-B14F-4D97-AF65-F5344CB8AC3E}">
        <p14:creationId xmlns:p14="http://schemas.microsoft.com/office/powerpoint/2010/main" val="56538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MGLAIR Architecture</a:t>
            </a:r>
            <a:endParaRPr lang="en-US" dirty="0"/>
          </a:p>
        </p:txBody>
      </p:sp>
      <p:sp>
        <p:nvSpPr>
          <p:cNvPr id="3" name="Date Placeholder 2"/>
          <p:cNvSpPr>
            <a:spLocks noGrp="1"/>
          </p:cNvSpPr>
          <p:nvPr>
            <p:ph type="dt" sz="half" idx="10"/>
          </p:nvPr>
        </p:nvSpPr>
        <p:spPr/>
        <p:txBody>
          <a:bodyPr/>
          <a:lstStyle/>
          <a:p>
            <a:fld id="{0F10CB46-34E1-4ECF-8EFF-9BFF17F2CE24}" type="datetime1">
              <a:rPr lang="en-US" smtClean="0"/>
              <a:t>8/13/2013</a:t>
            </a:fld>
            <a:endParaRPr lang="en-US"/>
          </a:p>
        </p:txBody>
      </p:sp>
      <p:sp>
        <p:nvSpPr>
          <p:cNvPr id="4" name="Footer Placeholder 3"/>
          <p:cNvSpPr>
            <a:spLocks noGrp="1"/>
          </p:cNvSpPr>
          <p:nvPr>
            <p:ph type="ftr" sz="quarter" idx="11"/>
          </p:nvPr>
        </p:nvSpPr>
        <p:spPr/>
        <p:txBody>
          <a:bodyPr/>
          <a:lstStyle/>
          <a:p>
            <a:r>
              <a:rPr lang="it-IT" smtClean="0"/>
              <a:t>S. C. Shapiro                      AGI  2013</a:t>
            </a:r>
            <a:endParaRPr lang="en-US"/>
          </a:p>
        </p:txBody>
      </p:sp>
      <p:sp>
        <p:nvSpPr>
          <p:cNvPr id="5" name="Slide Number Placeholder 4"/>
          <p:cNvSpPr>
            <a:spLocks noGrp="1"/>
          </p:cNvSpPr>
          <p:nvPr>
            <p:ph type="sldNum" sz="quarter" idx="12"/>
          </p:nvPr>
        </p:nvSpPr>
        <p:spPr/>
        <p:txBody>
          <a:bodyPr/>
          <a:lstStyle/>
          <a:p>
            <a:fld id="{F7836591-AC74-425F-BE02-D12A22E45C02}" type="slidenum">
              <a:rPr lang="en-US" smtClean="0"/>
              <a:t>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175" y="1571625"/>
            <a:ext cx="4819650" cy="4448175"/>
          </a:xfrm>
          <a:prstGeom prst="rect">
            <a:avLst/>
          </a:prstGeom>
        </p:spPr>
      </p:pic>
      <p:pic>
        <p:nvPicPr>
          <p:cNvPr id="7" name="Picture 2" descr="C:\Documents and Settings\shapiro\Local Settings\Temporary Internet Files\Content.IE5\XCMV2JDJ\MP9004225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25" y="4917412"/>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5" descr="MCHM00383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376587" flipH="1">
            <a:off x="6031872" y="5632703"/>
            <a:ext cx="403260" cy="28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descr="MCj023819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5396769"/>
            <a:ext cx="533400" cy="24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2" descr="MCj028128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0432" y="4452260"/>
            <a:ext cx="515666" cy="27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2" descr="MCj0238192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6683" y="5055849"/>
            <a:ext cx="222816" cy="34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Documents and Settings\shapiro\Local Settings\Temporary Internet Files\Content.IE5\XCMV2JDJ\MP9004225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flipV="1">
            <a:off x="2667000" y="5465885"/>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0946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PMLb</a:t>
            </a:r>
            <a:r>
              <a:rPr lang="en-US" dirty="0" smtClean="0"/>
              <a:t> Definition of </a:t>
            </a:r>
            <a:r>
              <a:rPr lang="en-US" b="1" dirty="0" smtClean="0">
                <a:solidFill>
                  <a:schemeClr val="accent1"/>
                </a:solidFill>
                <a:latin typeface="Courier New" pitchFamily="49" charset="0"/>
                <a:cs typeface="Courier New" pitchFamily="49" charset="0"/>
              </a:rPr>
              <a:t>turn</a:t>
            </a:r>
            <a:endParaRPr lang="en-US" b="1" dirty="0">
              <a:solidFill>
                <a:schemeClr val="accent1"/>
              </a:solidFill>
              <a:latin typeface="Courier New" pitchFamily="49" charset="0"/>
              <a:cs typeface="Courier New" pitchFamily="49" charset="0"/>
            </a:endParaRPr>
          </a:p>
        </p:txBody>
      </p:sp>
      <p:sp>
        <p:nvSpPr>
          <p:cNvPr id="3" name="Content Placeholder 2"/>
          <p:cNvSpPr>
            <a:spLocks noGrp="1"/>
          </p:cNvSpPr>
          <p:nvPr>
            <p:ph idx="1"/>
          </p:nvPr>
        </p:nvSpPr>
        <p:spPr/>
        <p:txBody>
          <a:bodyPr/>
          <a:lstStyle/>
          <a:p>
            <a:pPr marL="0" indent="0">
              <a:buNone/>
            </a:pPr>
            <a:r>
              <a:rPr lang="en-US" b="1" dirty="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defun</a:t>
            </a:r>
            <a:r>
              <a:rPr lang="en-US" b="1" dirty="0">
                <a:solidFill>
                  <a:schemeClr val="accent1"/>
                </a:solidFill>
                <a:latin typeface="Courier New" pitchFamily="49" charset="0"/>
                <a:cs typeface="Courier New" pitchFamily="49" charset="0"/>
              </a:rPr>
              <a:t> turn (mod </a:t>
            </a:r>
            <a:r>
              <a:rPr lang="en-US" b="1" dirty="0" err="1">
                <a:solidFill>
                  <a:schemeClr val="accent1"/>
                </a:solidFill>
                <a:latin typeface="Courier New" pitchFamily="49" charset="0"/>
                <a:cs typeface="Courier New" pitchFamily="49" charset="0"/>
              </a:rPr>
              <a:t>dir</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execute mod (</a:t>
            </a:r>
            <a:r>
              <a:rPr lang="en-US" b="1" dirty="0" smtClean="0">
                <a:solidFill>
                  <a:schemeClr val="accent1"/>
                </a:solidFill>
                <a:latin typeface="Courier New" pitchFamily="49" charset="0"/>
                <a:cs typeface="Courier New" pitchFamily="49" charset="0"/>
              </a:rPr>
              <a:t>format nil </a:t>
            </a:r>
            <a:r>
              <a:rPr lang="en-US" b="1" dirty="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tn</a:t>
            </a:r>
            <a:r>
              <a:rPr lang="en-US" b="1" dirty="0">
                <a:solidFill>
                  <a:schemeClr val="accent1"/>
                </a:solidFill>
                <a:latin typeface="Courier New" pitchFamily="49" charset="0"/>
                <a:cs typeface="Courier New" pitchFamily="49" charset="0"/>
              </a:rPr>
              <a:t> . ~A</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if (</a:t>
            </a:r>
            <a:r>
              <a:rPr lang="en-US" b="1" dirty="0" err="1">
                <a:solidFill>
                  <a:schemeClr val="accent1"/>
                </a:solidFill>
                <a:latin typeface="Courier New" pitchFamily="49" charset="0"/>
                <a:cs typeface="Courier New" pitchFamily="49" charset="0"/>
              </a:rPr>
              <a:t>eq</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dir</a:t>
            </a:r>
            <a:r>
              <a:rPr lang="en-US" b="1" dirty="0">
                <a:solidFill>
                  <a:schemeClr val="accent1"/>
                </a:solidFill>
                <a:latin typeface="Courier New" pitchFamily="49" charset="0"/>
                <a:cs typeface="Courier New" pitchFamily="49" charset="0"/>
              </a:rPr>
              <a:t> 'l) -90 90))))</a:t>
            </a:r>
          </a:p>
        </p:txBody>
      </p:sp>
      <p:sp>
        <p:nvSpPr>
          <p:cNvPr id="4" name="Date Placeholder 3"/>
          <p:cNvSpPr>
            <a:spLocks noGrp="1"/>
          </p:cNvSpPr>
          <p:nvPr>
            <p:ph type="dt" sz="half" idx="10"/>
          </p:nvPr>
        </p:nvSpPr>
        <p:spPr/>
        <p:txBody>
          <a:bodyPr/>
          <a:lstStyle/>
          <a:p>
            <a:fld id="{0ADC0C7A-994C-411E-9C39-11F8AA423B44}"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60</a:t>
            </a:fld>
            <a:endParaRPr lang="en-US"/>
          </a:p>
        </p:txBody>
      </p:sp>
    </p:spTree>
    <p:extLst>
      <p:ext uri="{BB962C8B-B14F-4D97-AF65-F5344CB8AC3E}">
        <p14:creationId xmlns:p14="http://schemas.microsoft.com/office/powerpoint/2010/main" val="21516901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latin typeface="Courier New" pitchFamily="49" charset="0"/>
                <a:cs typeface="Courier New" pitchFamily="49" charset="0"/>
              </a:rPr>
              <a:t>execute</a:t>
            </a:r>
            <a:r>
              <a:rPr lang="en-US" dirty="0">
                <a:solidFill>
                  <a:schemeClr val="accent1"/>
                </a:solidFill>
              </a:rPr>
              <a:t/>
            </a:r>
            <a:br>
              <a:rPr lang="en-US" dirty="0">
                <a:solidFill>
                  <a:schemeClr val="accent1"/>
                </a:solidFill>
              </a:rPr>
            </a:br>
            <a:r>
              <a:rPr lang="en-US" dirty="0" smtClean="0"/>
              <a:t>Puts an Impulse in a Modality Buffer</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defmethod</a:t>
            </a:r>
            <a:r>
              <a:rPr lang="en-US" b="1" dirty="0">
                <a:solidFill>
                  <a:schemeClr val="accent1"/>
                </a:solidFill>
                <a:latin typeface="Courier New" pitchFamily="49" charset="0"/>
                <a:cs typeface="Courier New" pitchFamily="49" charset="0"/>
              </a:rPr>
              <a:t> execute ((mod efferent-modality</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impulse )</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(if (= (capacity (buffer mod)) 0</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(dc-send mod impulse</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(if (</a:t>
            </a:r>
            <a:r>
              <a:rPr lang="en-US" b="1" dirty="0" err="1">
                <a:solidFill>
                  <a:schemeClr val="accent1"/>
                </a:solidFill>
                <a:latin typeface="Courier New" pitchFamily="49" charset="0"/>
                <a:cs typeface="Courier New" pitchFamily="49" charset="0"/>
              </a:rPr>
              <a:t>vacancyp</a:t>
            </a:r>
            <a:r>
              <a:rPr lang="en-US" b="1" dirty="0">
                <a:solidFill>
                  <a:schemeClr val="accent1"/>
                </a:solidFill>
                <a:latin typeface="Courier New" pitchFamily="49" charset="0"/>
                <a:cs typeface="Courier New" pitchFamily="49" charset="0"/>
              </a:rPr>
              <a:t> (buffer mod</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add-to-buffer (buffer mod</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impulse</a:t>
            </a:r>
            <a:r>
              <a:rPr lang="en-US" b="1" dirty="0">
                <a:solidFill>
                  <a:schemeClr val="accent1"/>
                </a:solidFill>
                <a:latin typeface="Courier New" pitchFamily="49" charset="0"/>
                <a:cs typeface="Courier New" pitchFamily="49" charset="0"/>
              </a:rPr>
              <a:t>))))</a:t>
            </a:r>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61</a:t>
            </a:fld>
            <a:endParaRPr lang="en-US"/>
          </a:p>
        </p:txBody>
      </p:sp>
    </p:spTree>
    <p:extLst>
      <p:ext uri="{BB962C8B-B14F-4D97-AF65-F5344CB8AC3E}">
        <p14:creationId xmlns:p14="http://schemas.microsoft.com/office/powerpoint/2010/main" val="1765529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at the </a:t>
            </a:r>
            <a:r>
              <a:rPr lang="en-US" dirty="0" err="1" smtClean="0"/>
              <a:t>PMLc</a:t>
            </a:r>
            <a:r>
              <a:rPr lang="en-US" dirty="0" smtClean="0"/>
              <a:t> and SAL Layers</a:t>
            </a:r>
            <a:endParaRPr lang="en-US" dirty="0"/>
          </a:p>
        </p:txBody>
      </p:sp>
      <p:sp>
        <p:nvSpPr>
          <p:cNvPr id="3" name="Content Placeholder 2"/>
          <p:cNvSpPr>
            <a:spLocks noGrp="1"/>
          </p:cNvSpPr>
          <p:nvPr>
            <p:ph idx="1"/>
          </p:nvPr>
        </p:nvSpPr>
        <p:spPr/>
        <p:txBody>
          <a:bodyPr/>
          <a:lstStyle/>
          <a:p>
            <a:pPr marL="0" indent="0">
              <a:buNone/>
            </a:pPr>
            <a:r>
              <a:rPr lang="en-US" dirty="0" smtClean="0"/>
              <a:t>Impulse removed from buffer by </a:t>
            </a:r>
            <a:r>
              <a:rPr lang="en-US" b="1" dirty="0" err="1" smtClean="0">
                <a:solidFill>
                  <a:schemeClr val="accent1"/>
                </a:solidFill>
                <a:latin typeface="Courier New" pitchFamily="49" charset="0"/>
                <a:cs typeface="Courier New" pitchFamily="49" charset="0"/>
              </a:rPr>
              <a:t>PMLc.handleImpulse</a:t>
            </a:r>
            <a:endParaRPr lang="en-US" b="1" dirty="0" smtClean="0">
              <a:solidFill>
                <a:schemeClr val="accent1"/>
              </a:solidFill>
              <a:latin typeface="Courier New" pitchFamily="49" charset="0"/>
              <a:cs typeface="Courier New" pitchFamily="49" charset="0"/>
            </a:endParaRPr>
          </a:p>
          <a:p>
            <a:pPr marL="0" indent="0">
              <a:buNone/>
            </a:pPr>
            <a:r>
              <a:rPr lang="en-US" dirty="0" smtClean="0">
                <a:cs typeface="Courier New" pitchFamily="49" charset="0"/>
              </a:rPr>
              <a:t>Calls</a:t>
            </a:r>
            <a:r>
              <a:rPr lang="en-US" b="1" dirty="0" smtClean="0">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bot.turnLeft</a:t>
            </a:r>
            <a:r>
              <a:rPr lang="en-US" b="1" dirty="0" smtClean="0">
                <a:solidFill>
                  <a:schemeClr val="accent1"/>
                </a:solidFill>
                <a:latin typeface="Courier New" pitchFamily="49" charset="0"/>
                <a:cs typeface="Courier New" pitchFamily="49" charset="0"/>
              </a:rPr>
              <a:t>()</a:t>
            </a:r>
            <a:endParaRPr lang="en-US" dirty="0" smtClean="0">
              <a:cs typeface="Courier New" pitchFamily="49" charset="0"/>
            </a:endParaRPr>
          </a:p>
          <a:p>
            <a:pPr marL="0" indent="0">
              <a:buNone/>
            </a:pPr>
            <a:r>
              <a:rPr lang="en-US" dirty="0" smtClean="0">
                <a:cs typeface="Courier New" pitchFamily="49" charset="0"/>
              </a:rPr>
              <a:t>Sets </a:t>
            </a:r>
            <a:r>
              <a:rPr lang="en-US" b="1" dirty="0" err="1" smtClean="0">
                <a:solidFill>
                  <a:schemeClr val="accent1"/>
                </a:solidFill>
                <a:latin typeface="Courier New" pitchFamily="49" charset="0"/>
                <a:cs typeface="Courier New" pitchFamily="49" charset="0"/>
              </a:rPr>
              <a:t>bot.direction</a:t>
            </a:r>
            <a:r>
              <a:rPr lang="en-US" dirty="0" smtClean="0">
                <a:cs typeface="Courier New" pitchFamily="49" charset="0"/>
              </a:rPr>
              <a:t> to direction bot is facing.</a:t>
            </a:r>
          </a:p>
          <a:p>
            <a:pPr marL="0" indent="0">
              <a:buNone/>
            </a:pPr>
            <a:r>
              <a:rPr lang="en-US" dirty="0">
                <a:cs typeface="Courier New" pitchFamily="49" charset="0"/>
              </a:rPr>
              <a:t>Sets </a:t>
            </a:r>
            <a:r>
              <a:rPr lang="en-US" b="1" dirty="0" err="1" smtClean="0">
                <a:solidFill>
                  <a:schemeClr val="accent1"/>
                </a:solidFill>
                <a:latin typeface="Courier New" pitchFamily="49" charset="0"/>
                <a:cs typeface="Courier New" pitchFamily="49" charset="0"/>
              </a:rPr>
              <a:t>bot.rotation</a:t>
            </a:r>
            <a:r>
              <a:rPr lang="en-US" dirty="0" smtClean="0">
                <a:cs typeface="Courier New" pitchFamily="49" charset="0"/>
              </a:rPr>
              <a:t> </a:t>
            </a:r>
            <a:r>
              <a:rPr lang="en-US" dirty="0">
                <a:cs typeface="Courier New" pitchFamily="49" charset="0"/>
              </a:rPr>
              <a:t>to </a:t>
            </a:r>
            <a:r>
              <a:rPr lang="en-US" dirty="0" smtClean="0">
                <a:cs typeface="Courier New" pitchFamily="49" charset="0"/>
              </a:rPr>
              <a:t>angle </a:t>
            </a:r>
            <a:r>
              <a:rPr lang="en-US" dirty="0">
                <a:cs typeface="Courier New" pitchFamily="49" charset="0"/>
              </a:rPr>
              <a:t>bot is </a:t>
            </a:r>
            <a:r>
              <a:rPr lang="en-US" dirty="0" smtClean="0">
                <a:cs typeface="Courier New" pitchFamily="49" charset="0"/>
              </a:rPr>
              <a:t>facing.</a:t>
            </a:r>
          </a:p>
          <a:p>
            <a:pPr marL="0" indent="0">
              <a:buNone/>
            </a:pPr>
            <a:r>
              <a:rPr lang="en-US" dirty="0" smtClean="0">
                <a:cs typeface="Courier New" pitchFamily="49" charset="0"/>
              </a:rPr>
              <a:t>Next time </a:t>
            </a:r>
            <a:r>
              <a:rPr lang="en-US" b="1" dirty="0" err="1" smtClean="0">
                <a:solidFill>
                  <a:schemeClr val="accent1"/>
                </a:solidFill>
                <a:latin typeface="Courier New" pitchFamily="49" charset="0"/>
                <a:cs typeface="Courier New" pitchFamily="49" charset="0"/>
              </a:rPr>
              <a:t>bot.act</a:t>
            </a:r>
            <a:r>
              <a:rPr lang="en-US" b="1" dirty="0" smtClean="0">
                <a:solidFill>
                  <a:schemeClr val="accent1"/>
                </a:solidFill>
                <a:latin typeface="Courier New" pitchFamily="49" charset="0"/>
                <a:cs typeface="Courier New" pitchFamily="49" charset="0"/>
              </a:rPr>
              <a:t>() </a:t>
            </a:r>
            <a:r>
              <a:rPr lang="en-US" dirty="0" smtClean="0">
                <a:cs typeface="Courier New" pitchFamily="49" charset="0"/>
              </a:rPr>
              <a:t>is called by </a:t>
            </a:r>
            <a:r>
              <a:rPr lang="en-US" dirty="0" err="1" smtClean="0">
                <a:cs typeface="Courier New" pitchFamily="49" charset="0"/>
              </a:rPr>
              <a:t>Greenfoot</a:t>
            </a:r>
            <a:r>
              <a:rPr lang="en-US" dirty="0" smtClean="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ahead = "r"</a:t>
            </a:r>
            <a:r>
              <a:rPr lang="en-US" dirty="0" smtClean="0">
                <a:cs typeface="Courier New" pitchFamily="49" charset="0"/>
              </a:rPr>
              <a:t>,</a:t>
            </a:r>
            <a:r>
              <a:rPr lang="en-US" b="1" dirty="0" smtClean="0">
                <a:solidFill>
                  <a:schemeClr val="accent1"/>
                </a:solidFill>
                <a:latin typeface="Courier New" pitchFamily="49" charset="0"/>
                <a:cs typeface="Courier New" pitchFamily="49" charset="0"/>
              </a:rPr>
              <a:t> "w"</a:t>
            </a:r>
            <a:r>
              <a:rPr lang="en-US" dirty="0" smtClean="0">
                <a:cs typeface="Courier New" pitchFamily="49" charset="0"/>
              </a:rPr>
              <a:t>, or </a:t>
            </a:r>
            <a:r>
              <a:rPr lang="en-US" b="1" dirty="0" smtClean="0">
                <a:solidFill>
                  <a:schemeClr val="accent1"/>
                </a:solidFill>
                <a:latin typeface="Courier New" pitchFamily="49" charset="0"/>
                <a:cs typeface="Courier New" pitchFamily="49" charset="0"/>
              </a:rPr>
              <a:t>"c"</a:t>
            </a:r>
            <a:endParaRPr lang="en-US" dirty="0">
              <a:cs typeface="Courier New" pitchFamily="49" charset="0"/>
            </a:endParaRPr>
          </a:p>
          <a:p>
            <a:pPr marL="0" indent="0">
              <a:buNone/>
            </a:pPr>
            <a:r>
              <a:rPr lang="en-US" dirty="0" smtClean="0">
                <a:cs typeface="Courier New" pitchFamily="49" charset="0"/>
              </a:rPr>
              <a:t>			depending on object in next cell.</a:t>
            </a:r>
          </a:p>
          <a:p>
            <a:pPr marL="0" indent="0">
              <a:buNone/>
            </a:pPr>
            <a:r>
              <a:rPr lang="en-US" dirty="0" smtClean="0">
                <a:cs typeface="Courier New" pitchFamily="49" charset="0"/>
              </a:rPr>
              <a:t>Calls </a:t>
            </a:r>
            <a:r>
              <a:rPr lang="en-US" b="1" dirty="0" err="1" smtClean="0">
                <a:solidFill>
                  <a:schemeClr val="accent1"/>
                </a:solidFill>
                <a:latin typeface="Courier New" pitchFamily="49" charset="0"/>
                <a:cs typeface="Courier New" pitchFamily="49" charset="0"/>
              </a:rPr>
              <a:t>PMLc.handleAhead</a:t>
            </a:r>
            <a:r>
              <a:rPr lang="en-US" b="1" dirty="0" smtClean="0">
                <a:solidFill>
                  <a:schemeClr val="accent1"/>
                </a:solidFill>
                <a:latin typeface="Courier New" pitchFamily="49" charset="0"/>
                <a:cs typeface="Courier New" pitchFamily="49" charset="0"/>
              </a:rPr>
              <a:t>(ahead)</a:t>
            </a:r>
            <a:endParaRPr lang="en-US" b="1" dirty="0">
              <a:solidFill>
                <a:schemeClr val="accent1"/>
              </a:solidFill>
              <a:latin typeface="Courier New" pitchFamily="49" charset="0"/>
              <a:cs typeface="Courier New" pitchFamily="49" charset="0"/>
            </a:endParaRPr>
          </a:p>
          <a:p>
            <a:pPr marL="0" indent="0">
              <a:buNone/>
            </a:pPr>
            <a:r>
              <a:rPr lang="en-US" dirty="0" smtClean="0">
                <a:cs typeface="Courier New" pitchFamily="49" charset="0"/>
              </a:rPr>
              <a:t>Puts </a:t>
            </a:r>
            <a:r>
              <a:rPr lang="en-US" b="1" dirty="0" smtClean="0">
                <a:solidFill>
                  <a:schemeClr val="accent1"/>
                </a:solidFill>
                <a:latin typeface="Courier New" pitchFamily="49" charset="0"/>
                <a:cs typeface="Courier New" pitchFamily="49" charset="0"/>
              </a:rPr>
              <a:t>"(ahead . " + ahead + ")"</a:t>
            </a:r>
            <a:r>
              <a:rPr lang="en-US" dirty="0" smtClean="0">
                <a:cs typeface="Courier New" pitchFamily="49" charset="0"/>
              </a:rPr>
              <a:t> in vision buffer.</a:t>
            </a:r>
            <a:endParaRPr lang="en-US" dirty="0">
              <a:cs typeface="Courier New" pitchFamily="49" charset="0"/>
            </a:endParaRPr>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62</a:t>
            </a:fld>
            <a:endParaRPr lang="en-US"/>
          </a:p>
        </p:txBody>
      </p:sp>
    </p:spTree>
    <p:extLst>
      <p:ext uri="{BB962C8B-B14F-4D97-AF65-F5344CB8AC3E}">
        <p14:creationId xmlns:p14="http://schemas.microsoft.com/office/powerpoint/2010/main" val="40543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at the </a:t>
            </a:r>
            <a:r>
              <a:rPr lang="en-US" dirty="0" err="1" smtClean="0"/>
              <a:t>PMLb</a:t>
            </a:r>
            <a:r>
              <a:rPr lang="en-US" dirty="0" smtClean="0"/>
              <a:t> Layer </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1"/>
                </a:solidFill>
                <a:latin typeface="Courier New" pitchFamily="49" charset="0"/>
                <a:cs typeface="Courier New" pitchFamily="49" charset="0"/>
              </a:rPr>
              <a:t>(set-sense-handler 'vision </a:t>
            </a:r>
            <a:endParaRPr lang="en-US" b="1" dirty="0" smtClean="0">
              <a:solidFill>
                <a:schemeClr val="accent1"/>
              </a:solidFill>
              <a:latin typeface="Courier New" pitchFamily="49" charset="0"/>
              <a:cs typeface="Courier New" pitchFamily="49" charset="0"/>
            </a:endParaRP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'vision-sense-handler)</a:t>
            </a:r>
            <a:endParaRPr lang="en-US" b="1" dirty="0" smtClean="0">
              <a:solidFill>
                <a:schemeClr val="accent1"/>
              </a:solidFill>
              <a:latin typeface="Courier New" pitchFamily="49" charset="0"/>
              <a:cs typeface="Courier New" pitchFamily="49" charset="0"/>
            </a:endParaRPr>
          </a:p>
          <a:p>
            <a:pPr marL="0" indent="0">
              <a:buNone/>
            </a:pPr>
            <a:endParaRPr lang="en-US" b="1" dirty="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defun</a:t>
            </a:r>
            <a:r>
              <a:rPr lang="en-US" b="1" dirty="0">
                <a:solidFill>
                  <a:schemeClr val="accent1"/>
                </a:solidFill>
                <a:latin typeface="Courier New" pitchFamily="49" charset="0"/>
                <a:cs typeface="Courier New" pitchFamily="49" charset="0"/>
              </a:rPr>
              <a:t> vision-sense-handler (v</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 v is first message in vision buffer</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PMLs:perceive-vision</a:t>
            </a:r>
            <a:endParaRPr lang="en-US" b="1" dirty="0" smtClean="0">
              <a:solidFill>
                <a:schemeClr val="accent1"/>
              </a:solidFill>
              <a:latin typeface="Courier New" pitchFamily="49" charset="0"/>
              <a:cs typeface="Courier New" pitchFamily="49" charset="0"/>
            </a:endParaRP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(read-from-string </a:t>
            </a:r>
            <a:r>
              <a:rPr lang="en-US" b="1" dirty="0">
                <a:solidFill>
                  <a:schemeClr val="accent1"/>
                </a:solidFill>
                <a:latin typeface="Courier New" pitchFamily="49" charset="0"/>
                <a:cs typeface="Courier New" pitchFamily="49" charset="0"/>
              </a:rPr>
              <a:t>(rest v))))</a:t>
            </a:r>
          </a:p>
        </p:txBody>
      </p:sp>
      <p:sp>
        <p:nvSpPr>
          <p:cNvPr id="4" name="Date Placeholder 3"/>
          <p:cNvSpPr>
            <a:spLocks noGrp="1"/>
          </p:cNvSpPr>
          <p:nvPr>
            <p:ph type="dt" sz="half" idx="10"/>
          </p:nvPr>
        </p:nvSpPr>
        <p:spPr/>
        <p:txBody>
          <a:bodyPr/>
          <a:lstStyle/>
          <a:p>
            <a:fld id="{6486658E-E54E-4F24-BDA1-5B06A3630716}"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63</a:t>
            </a:fld>
            <a:endParaRPr lang="en-US"/>
          </a:p>
        </p:txBody>
      </p:sp>
    </p:spTree>
    <p:extLst>
      <p:ext uri="{BB962C8B-B14F-4D97-AF65-F5344CB8AC3E}">
        <p14:creationId xmlns:p14="http://schemas.microsoft.com/office/powerpoint/2010/main" val="27089644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PMLs Definition of </a:t>
            </a:r>
            <a:r>
              <a:rPr lang="en-US" sz="3600" b="1" dirty="0" smtClean="0">
                <a:solidFill>
                  <a:schemeClr val="accent1"/>
                </a:solidFill>
                <a:latin typeface="Courier New" pitchFamily="49" charset="0"/>
                <a:cs typeface="Courier New" pitchFamily="49" charset="0"/>
              </a:rPr>
              <a:t>perceive-ahead</a:t>
            </a:r>
            <a:endParaRPr lang="en-US" sz="3600" dirty="0"/>
          </a:p>
        </p:txBody>
      </p:sp>
      <p:sp>
        <p:nvSpPr>
          <p:cNvPr id="3" name="Content Placeholder 2"/>
          <p:cNvSpPr>
            <a:spLocks noGrp="1"/>
          </p:cNvSpPr>
          <p:nvPr>
            <p:ph idx="1"/>
          </p:nvPr>
        </p:nvSpPr>
        <p:spPr/>
        <p:txBody>
          <a:bodyPr/>
          <a:lstStyle/>
          <a:p>
            <a:pPr marL="0" indent="0">
              <a:buNone/>
            </a:pPr>
            <a:r>
              <a:rPr lang="en-US" b="1" dirty="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defun</a:t>
            </a:r>
            <a:r>
              <a:rPr lang="en-US" b="1" dirty="0">
                <a:solidFill>
                  <a:schemeClr val="accent1"/>
                </a:solidFill>
                <a:latin typeface="Courier New" pitchFamily="49" charset="0"/>
                <a:cs typeface="Courier New" pitchFamily="49" charset="0"/>
              </a:rPr>
              <a:t> perceive-vision (p</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case (first p</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PMLb:ahead</a:t>
            </a:r>
            <a:r>
              <a:rPr lang="en-US" b="1" dirty="0">
                <a:solidFill>
                  <a:schemeClr val="accent1"/>
                </a:solidFill>
                <a:latin typeface="Courier New" pitchFamily="49" charset="0"/>
                <a:cs typeface="Courier New" pitchFamily="49" charset="0"/>
              </a:rPr>
              <a:t> (perceive-ahead (rest p</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PMLb:room</a:t>
            </a:r>
            <a:r>
              <a:rPr lang="en-US" b="1" dirty="0">
                <a:solidFill>
                  <a:schemeClr val="accent1"/>
                </a:solidFill>
                <a:latin typeface="Courier New" pitchFamily="49" charset="0"/>
                <a:cs typeface="Courier New" pitchFamily="49" charset="0"/>
              </a:rPr>
              <a:t> (perceive-room (rest p</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PMLb:on</a:t>
            </a:r>
            <a:r>
              <a:rPr lang="en-US" b="1" dirty="0">
                <a:solidFill>
                  <a:schemeClr val="accent1"/>
                </a:solidFill>
                <a:latin typeface="Courier New" pitchFamily="49" charset="0"/>
                <a:cs typeface="Courier New" pitchFamily="49" charset="0"/>
              </a:rPr>
              <a:t> (perceive-package (rest p</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defun</a:t>
            </a:r>
            <a:r>
              <a:rPr lang="en-US" b="1" dirty="0">
                <a:solidFill>
                  <a:schemeClr val="accent1"/>
                </a:solidFill>
                <a:latin typeface="Courier New" pitchFamily="49" charset="0"/>
                <a:cs typeface="Courier New" pitchFamily="49" charset="0"/>
              </a:rPr>
              <a:t> perceive-ahead (p</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(believe "~A(~A</a:t>
            </a: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AheadIs</a:t>
            </a:r>
            <a:endParaRPr lang="en-US" b="1" dirty="0" smtClean="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cond</a:t>
            </a:r>
            <a:r>
              <a:rPr lang="en-US" b="1" dirty="0">
                <a:solidFill>
                  <a:schemeClr val="accent1"/>
                </a:solidFill>
                <a:latin typeface="Courier New" pitchFamily="49" charset="0"/>
                <a:cs typeface="Courier New" pitchFamily="49" charset="0"/>
              </a:rPr>
              <a:t> ((string= p "r") </a:t>
            </a:r>
            <a:r>
              <a:rPr lang="en-US" b="1" dirty="0" smtClean="0">
                <a:solidFill>
                  <a:schemeClr val="accent1"/>
                </a:solidFill>
                <a:latin typeface="Courier New" pitchFamily="49" charset="0"/>
                <a:cs typeface="Courier New" pitchFamily="49" charset="0"/>
              </a:rPr>
              <a:t>'room)</a:t>
            </a:r>
            <a:endParaRPr lang="en-US" b="1" dirty="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string= p "c") 'corridor</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string= p "w") 'wall</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t 'other)))</a:t>
            </a:r>
            <a:endParaRPr lang="en-US" b="1" dirty="0" smtClean="0">
              <a:solidFill>
                <a:schemeClr val="accent1"/>
              </a:solidFill>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70522906-119E-4C1B-B4ED-CC5BEA7E34CE}"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64</a:t>
            </a:fld>
            <a:endParaRPr lang="en-US"/>
          </a:p>
        </p:txBody>
      </p:sp>
    </p:spTree>
    <p:extLst>
      <p:ext uri="{BB962C8B-B14F-4D97-AF65-F5344CB8AC3E}">
        <p14:creationId xmlns:p14="http://schemas.microsoft.com/office/powerpoint/2010/main" val="8406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301" y="1212930"/>
            <a:ext cx="3397073" cy="52120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053" y="1219200"/>
            <a:ext cx="3401568" cy="5199540"/>
          </a:xfrm>
          <a:prstGeom prst="rect">
            <a:avLst/>
          </a:prstGeom>
        </p:spPr>
      </p:pic>
      <p:sp>
        <p:nvSpPr>
          <p:cNvPr id="3" name="Content Placeholder 2"/>
          <p:cNvSpPr>
            <a:spLocks noGrp="1"/>
          </p:cNvSpPr>
          <p:nvPr>
            <p:ph idx="1"/>
          </p:nvPr>
        </p:nvSpPr>
        <p:spPr/>
        <p:txBody>
          <a:bodyPr/>
          <a:lstStyle/>
          <a:p>
            <a:pPr marL="0" indent="0">
              <a:buNone/>
            </a:pP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AheadIs</a:t>
            </a:r>
            <a:r>
              <a:rPr lang="en-US" b="1" dirty="0">
                <a:solidFill>
                  <a:schemeClr val="accent1"/>
                </a:solidFill>
                <a:latin typeface="Courier New" pitchFamily="49" charset="0"/>
                <a:cs typeface="Courier New" pitchFamily="49" charset="0"/>
              </a:rPr>
              <a:t>(?x</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wff220</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AheadIs</a:t>
            </a:r>
            <a:r>
              <a:rPr lang="en-US" b="1" dirty="0">
                <a:solidFill>
                  <a:schemeClr val="accent1"/>
                </a:solidFill>
                <a:latin typeface="Courier New" pitchFamily="49" charset="0"/>
                <a:cs typeface="Courier New" pitchFamily="49" charset="0"/>
              </a:rPr>
              <a:t>(room</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wff219!:  ~</a:t>
            </a:r>
            <a:r>
              <a:rPr lang="en-US" b="1" dirty="0" err="1">
                <a:solidFill>
                  <a:schemeClr val="accent1"/>
                </a:solidFill>
                <a:latin typeface="Courier New" pitchFamily="49" charset="0"/>
                <a:cs typeface="Courier New" pitchFamily="49" charset="0"/>
              </a:rPr>
              <a:t>AheadIs</a:t>
            </a:r>
            <a:r>
              <a:rPr lang="en-US" b="1" dirty="0">
                <a:solidFill>
                  <a:schemeClr val="accent1"/>
                </a:solidFill>
                <a:latin typeface="Courier New" pitchFamily="49" charset="0"/>
                <a:cs typeface="Courier New" pitchFamily="49" charset="0"/>
              </a:rPr>
              <a:t>(wall</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wff105</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AheadIs</a:t>
            </a:r>
            <a:r>
              <a:rPr lang="en-US" b="1" dirty="0">
                <a:solidFill>
                  <a:schemeClr val="accent1"/>
                </a:solidFill>
                <a:latin typeface="Courier New" pitchFamily="49" charset="0"/>
                <a:cs typeface="Courier New" pitchFamily="49" charset="0"/>
              </a:rPr>
              <a:t>(corridor</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perform turn(left</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AheadIs</a:t>
            </a:r>
            <a:r>
              <a:rPr lang="en-US" b="1" dirty="0">
                <a:solidFill>
                  <a:schemeClr val="accent1"/>
                </a:solidFill>
                <a:latin typeface="Courier New" pitchFamily="49" charset="0"/>
                <a:cs typeface="Courier New" pitchFamily="49" charset="0"/>
              </a:rPr>
              <a:t>(?x</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wff485!:  ~</a:t>
            </a:r>
            <a:r>
              <a:rPr lang="en-US" b="1" dirty="0" err="1">
                <a:solidFill>
                  <a:schemeClr val="accent1"/>
                </a:solidFill>
                <a:latin typeface="Courier New" pitchFamily="49" charset="0"/>
                <a:cs typeface="Courier New" pitchFamily="49" charset="0"/>
              </a:rPr>
              <a:t>AheadIs</a:t>
            </a:r>
            <a:r>
              <a:rPr lang="en-US" b="1" dirty="0">
                <a:solidFill>
                  <a:schemeClr val="accent1"/>
                </a:solidFill>
                <a:latin typeface="Courier New" pitchFamily="49" charset="0"/>
                <a:cs typeface="Courier New" pitchFamily="49" charset="0"/>
              </a:rPr>
              <a:t>(corridor</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wff219</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AheadIs</a:t>
            </a:r>
            <a:r>
              <a:rPr lang="en-US" b="1" dirty="0">
                <a:solidFill>
                  <a:schemeClr val="accent1"/>
                </a:solidFill>
                <a:latin typeface="Courier New" pitchFamily="49" charset="0"/>
                <a:cs typeface="Courier New" pitchFamily="49" charset="0"/>
              </a:rPr>
              <a:t>(wall</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wff106</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AheadIs</a:t>
            </a:r>
            <a:r>
              <a:rPr lang="en-US" b="1" dirty="0">
                <a:solidFill>
                  <a:schemeClr val="accent1"/>
                </a:solidFill>
                <a:latin typeface="Courier New" pitchFamily="49" charset="0"/>
                <a:cs typeface="Courier New" pitchFamily="49" charset="0"/>
              </a:rPr>
              <a:t>(room)</a:t>
            </a:r>
          </a:p>
        </p:txBody>
      </p:sp>
      <p:sp>
        <p:nvSpPr>
          <p:cNvPr id="2" name="Title 1"/>
          <p:cNvSpPr>
            <a:spLocks noGrp="1"/>
          </p:cNvSpPr>
          <p:nvPr>
            <p:ph type="title"/>
          </p:nvPr>
        </p:nvSpPr>
        <p:spPr/>
        <p:txBody>
          <a:bodyPr/>
          <a:lstStyle/>
          <a:p>
            <a:r>
              <a:rPr lang="en-US" dirty="0" smtClean="0"/>
              <a:t>The Delivery Agent Turns Left</a:t>
            </a:r>
            <a:endParaRPr lang="en-US" dirty="0"/>
          </a:p>
        </p:txBody>
      </p:sp>
      <p:sp>
        <p:nvSpPr>
          <p:cNvPr id="4" name="Date Placeholder 3"/>
          <p:cNvSpPr>
            <a:spLocks noGrp="1"/>
          </p:cNvSpPr>
          <p:nvPr>
            <p:ph type="dt" sz="half" idx="10"/>
          </p:nvPr>
        </p:nvSpPr>
        <p:spPr/>
        <p:txBody>
          <a:bodyPr/>
          <a:lstStyle/>
          <a:p>
            <a:fld id="{664262FF-87E7-4ACA-A788-EA83F8DAF20E}"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65</a:t>
            </a:fld>
            <a:endParaRPr lang="en-US"/>
          </a:p>
        </p:txBody>
      </p:sp>
    </p:spTree>
    <p:extLst>
      <p:ext uri="{BB962C8B-B14F-4D97-AF65-F5344CB8AC3E}">
        <p14:creationId xmlns:p14="http://schemas.microsoft.com/office/powerpoint/2010/main" val="415438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latin typeface="Courier New" pitchFamily="49" charset="0"/>
                <a:cs typeface="Courier New" pitchFamily="49" charset="0"/>
              </a:rPr>
              <a:t>Facing</a:t>
            </a:r>
            <a:r>
              <a:rPr lang="en-US" dirty="0" smtClean="0"/>
              <a:t>: A KL Sense of Orientation</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define-frame Facing (nil facing</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Facing(x1</a:t>
            </a:r>
            <a:r>
              <a:rPr lang="en-US" b="1" dirty="0">
                <a:solidFill>
                  <a:schemeClr val="accent1"/>
                </a:solidFill>
                <a:latin typeface="Courier New" pitchFamily="49" charset="0"/>
                <a:cs typeface="Courier New" pitchFamily="49" charset="0"/>
              </a:rPr>
              <a:t>) will be represented </a:t>
            </a:r>
            <a:r>
              <a:rPr lang="en-US" b="1" dirty="0" smtClean="0">
                <a:solidFill>
                  <a:schemeClr val="accent1"/>
                </a:solidFill>
                <a:latin typeface="Courier New" pitchFamily="49" charset="0"/>
                <a:cs typeface="Courier New" pitchFamily="49" charset="0"/>
              </a:rPr>
              <a:t>by</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{&lt;</a:t>
            </a:r>
            <a:r>
              <a:rPr lang="en-US" b="1" dirty="0">
                <a:solidFill>
                  <a:schemeClr val="accent1"/>
                </a:solidFill>
                <a:latin typeface="Courier New" pitchFamily="49" charset="0"/>
                <a:cs typeface="Courier New" pitchFamily="49" charset="0"/>
              </a:rPr>
              <a:t>facing, x1</a:t>
            </a:r>
            <a:r>
              <a:rPr lang="en-US" b="1" dirty="0" smtClean="0">
                <a:solidFill>
                  <a:schemeClr val="accent1"/>
                </a:solidFill>
                <a:latin typeface="Courier New" pitchFamily="49" charset="0"/>
                <a:cs typeface="Courier New" pitchFamily="49" charset="0"/>
              </a:rPr>
              <a:t>&gt;}</a:t>
            </a:r>
          </a:p>
          <a:p>
            <a:pPr marL="0" indent="0">
              <a:buNone/>
            </a:pPr>
            <a:endParaRPr lang="en-US" b="1" dirty="0" smtClean="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^(push ‘Facing *</a:t>
            </a:r>
            <a:r>
              <a:rPr lang="en-US" b="1" dirty="0" err="1" smtClean="0">
                <a:solidFill>
                  <a:schemeClr val="accent1"/>
                </a:solidFill>
                <a:latin typeface="Courier New" pitchFamily="49" charset="0"/>
                <a:cs typeface="Courier New" pitchFamily="49" charset="0"/>
              </a:rPr>
              <a:t>fluents</a:t>
            </a:r>
            <a:r>
              <a:rPr lang="en-US" b="1" dirty="0" smtClean="0">
                <a:solidFill>
                  <a:schemeClr val="accent1"/>
                </a:solidFill>
                <a:latin typeface="Courier New" pitchFamily="49" charset="0"/>
                <a:cs typeface="Courier New" pitchFamily="49" charset="0"/>
              </a:rPr>
              <a:t>*)</a:t>
            </a:r>
            <a:endParaRPr lang="en-US" b="1" dirty="0">
              <a:solidFill>
                <a:schemeClr val="accent1"/>
              </a:solidFill>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13D8470D-298A-4445-B089-8DD9A1DA88B7}"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66</a:t>
            </a:fld>
            <a:endParaRPr lang="en-US"/>
          </a:p>
        </p:txBody>
      </p:sp>
    </p:spTree>
    <p:extLst>
      <p:ext uri="{BB962C8B-B14F-4D97-AF65-F5344CB8AC3E}">
        <p14:creationId xmlns:p14="http://schemas.microsoft.com/office/powerpoint/2010/main" val="38760618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a:xfrm>
            <a:off x="457200" y="1600200"/>
            <a:ext cx="8534400" cy="4876800"/>
          </a:xfrm>
        </p:spPr>
        <p:txBody>
          <a:bodyPr/>
          <a:lstStyle/>
          <a:p>
            <a:pPr marL="0" indent="0">
              <a:buNone/>
            </a:pPr>
            <a:r>
              <a:rPr lang="en-US" b="1" dirty="0">
                <a:solidFill>
                  <a:schemeClr val="accent1"/>
                </a:solidFill>
                <a:latin typeface="Courier New" pitchFamily="49" charset="0"/>
                <a:cs typeface="Courier New" pitchFamily="49" charset="0"/>
              </a:rPr>
              <a:t>: define-frame Direction </a:t>
            </a:r>
            <a:r>
              <a:rPr lang="en-US" b="1" dirty="0" smtClean="0">
                <a:solidFill>
                  <a:schemeClr val="accent1"/>
                </a:solidFill>
                <a:latin typeface="Courier New" pitchFamily="49" charset="0"/>
                <a:cs typeface="Courier New" pitchFamily="49" charset="0"/>
              </a:rPr>
              <a:t>(class member)</a:t>
            </a:r>
            <a:endParaRPr lang="en-US" b="1" dirty="0">
              <a:solidFill>
                <a:schemeClr val="accent1"/>
              </a:solidFill>
              <a:latin typeface="Courier New" pitchFamily="49" charset="0"/>
              <a:cs typeface="Courier New" pitchFamily="49" charset="0"/>
            </a:endParaRPr>
          </a:p>
          <a:p>
            <a:pPr marL="0" indent="0">
              <a:buNone/>
            </a:pPr>
            <a:r>
              <a:rPr lang="en-US" b="1" dirty="0">
                <a:solidFill>
                  <a:schemeClr val="accent1"/>
                </a:solidFill>
                <a:latin typeface="Courier New" pitchFamily="49" charset="0"/>
                <a:cs typeface="Courier New" pitchFamily="49" charset="0"/>
              </a:rPr>
              <a:t>Direction(x1) will be represented by</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{&lt;</a:t>
            </a:r>
            <a:r>
              <a:rPr lang="en-US" b="1" dirty="0">
                <a:solidFill>
                  <a:schemeClr val="accent1"/>
                </a:solidFill>
                <a:latin typeface="Courier New" pitchFamily="49" charset="0"/>
                <a:cs typeface="Courier New" pitchFamily="49" charset="0"/>
              </a:rPr>
              <a:t>class, Direction&gt;, &lt;member, x1</a:t>
            </a:r>
            <a:r>
              <a:rPr lang="en-US" b="1" dirty="0" smtClean="0">
                <a:solidFill>
                  <a:schemeClr val="accent1"/>
                </a:solidFill>
                <a:latin typeface="Courier New" pitchFamily="49" charset="0"/>
                <a:cs typeface="Courier New" pitchFamily="49" charset="0"/>
              </a:rPr>
              <a:t>&gt;}</a:t>
            </a:r>
            <a:endParaRPr lang="en-US" b="1" dirty="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Direction({North, South, East, West</a:t>
            </a:r>
            <a:r>
              <a:rPr lang="en-US" b="1" dirty="0" smtClean="0">
                <a:solidFill>
                  <a:schemeClr val="accent1"/>
                </a:solidFill>
                <a:latin typeface="Courier New" pitchFamily="49" charset="0"/>
                <a:cs typeface="Courier New" pitchFamily="49" charset="0"/>
              </a:rPr>
              <a:t>}).</a:t>
            </a:r>
          </a:p>
          <a:p>
            <a:pPr marL="0" indent="0">
              <a:buNone/>
            </a:pPr>
            <a:endParaRPr lang="en-US" b="1" dirty="0">
              <a:solidFill>
                <a:schemeClr val="accent1"/>
              </a:solidFill>
              <a:latin typeface="Courier New" pitchFamily="49" charset="0"/>
              <a:cs typeface="Courier New" pitchFamily="49" charset="0"/>
            </a:endParaRPr>
          </a:p>
          <a:p>
            <a:pPr marL="0" indent="0">
              <a:buNone/>
            </a:pP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nexists</a:t>
            </a:r>
            <a:r>
              <a:rPr lang="en-US" b="1" dirty="0">
                <a:solidFill>
                  <a:schemeClr val="accent1"/>
                </a:solidFill>
                <a:latin typeface="Courier New" pitchFamily="49" charset="0"/>
                <a:cs typeface="Courier New" pitchFamily="49" charset="0"/>
              </a:rPr>
              <a:t>(1,1,4)(d)(Direction(d</a:t>
            </a:r>
            <a:r>
              <a:rPr lang="en-US" b="1" dirty="0" smtClean="0">
                <a:solidFill>
                  <a:schemeClr val="accent1"/>
                </a:solidFill>
                <a:latin typeface="Courier New" pitchFamily="49" charset="0"/>
                <a:cs typeface="Courier New" pitchFamily="49" charset="0"/>
              </a:rPr>
              <a:t>): Facing(d)).</a:t>
            </a:r>
            <a:endParaRPr lang="en-US" b="1" dirty="0">
              <a:solidFill>
                <a:schemeClr val="accent1"/>
              </a:solidFill>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4840EE61-A157-4B7B-87B4-4498721A644C}"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67</a:t>
            </a:fld>
            <a:endParaRPr lang="en-US"/>
          </a:p>
        </p:txBody>
      </p:sp>
    </p:spTree>
    <p:extLst>
      <p:ext uri="{BB962C8B-B14F-4D97-AF65-F5344CB8AC3E}">
        <p14:creationId xmlns:p14="http://schemas.microsoft.com/office/powerpoint/2010/main" val="40848195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Dead Reckoning</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1"/>
                </a:solidFill>
                <a:latin typeface="Courier New" pitchFamily="49" charset="0"/>
                <a:cs typeface="Courier New" pitchFamily="49" charset="0"/>
              </a:rPr>
              <a:t>: define-frame Clockwise(nil </a:t>
            </a:r>
            <a:r>
              <a:rPr lang="en-US" b="1" dirty="0" err="1">
                <a:solidFill>
                  <a:schemeClr val="accent1"/>
                </a:solidFill>
                <a:latin typeface="Courier New" pitchFamily="49" charset="0"/>
                <a:cs typeface="Courier New" pitchFamily="49" charset="0"/>
              </a:rPr>
              <a:t>ccwise</a:t>
            </a:r>
            <a:r>
              <a:rPr lang="en-US" b="1" dirty="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cwise</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Clockwise(North</a:t>
            </a:r>
            <a:r>
              <a:rPr lang="en-US" b="1" dirty="0">
                <a:solidFill>
                  <a:schemeClr val="accent1"/>
                </a:solidFill>
                <a:latin typeface="Courier New" pitchFamily="49" charset="0"/>
                <a:cs typeface="Courier New" pitchFamily="49" charset="0"/>
              </a:rPr>
              <a:t>, East</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Clockwise(East</a:t>
            </a:r>
            <a:r>
              <a:rPr lang="en-US" b="1" dirty="0">
                <a:solidFill>
                  <a:schemeClr val="accent1"/>
                </a:solidFill>
                <a:latin typeface="Courier New" pitchFamily="49" charset="0"/>
                <a:cs typeface="Courier New" pitchFamily="49" charset="0"/>
              </a:rPr>
              <a:t>, South</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Clockwise(South</a:t>
            </a:r>
            <a:r>
              <a:rPr lang="en-US" b="1" dirty="0">
                <a:solidFill>
                  <a:schemeClr val="accent1"/>
                </a:solidFill>
                <a:latin typeface="Courier New" pitchFamily="49" charset="0"/>
                <a:cs typeface="Courier New" pitchFamily="49" charset="0"/>
              </a:rPr>
              <a:t>, West</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Clockwise(West</a:t>
            </a:r>
            <a:r>
              <a:rPr lang="en-US" b="1" dirty="0">
                <a:solidFill>
                  <a:schemeClr val="accent1"/>
                </a:solidFill>
                <a:latin typeface="Courier New" pitchFamily="49" charset="0"/>
                <a:cs typeface="Courier New" pitchFamily="49" charset="0"/>
              </a:rPr>
              <a:t>, North</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all(d1)({Direction(d1), Facing(d1</a:t>
            </a:r>
            <a:r>
              <a:rPr lang="en-US" b="1" dirty="0" smtClean="0">
                <a:solidFill>
                  <a:schemeClr val="accent1"/>
                </a:solidFill>
                <a:latin typeface="Courier New" pitchFamily="49" charset="0"/>
                <a:cs typeface="Courier New" pitchFamily="49" charset="0"/>
              </a:rPr>
              <a:t>)} &amp;=&gt;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all(d2)(Clockwise(d1,d2) =&gt; </a:t>
            </a:r>
            <a:endParaRPr lang="en-US" b="1" dirty="0" smtClean="0">
              <a:solidFill>
                <a:schemeClr val="accent1"/>
              </a:solidFill>
              <a:latin typeface="Courier New" pitchFamily="49" charset="0"/>
              <a:cs typeface="Courier New" pitchFamily="49" charset="0"/>
            </a:endParaRP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Effect(turn(right</a:t>
            </a:r>
            <a:r>
              <a:rPr lang="en-US" b="1" dirty="0">
                <a:solidFill>
                  <a:schemeClr val="accent1"/>
                </a:solidFill>
                <a:latin typeface="Courier New" pitchFamily="49" charset="0"/>
                <a:cs typeface="Courier New" pitchFamily="49" charset="0"/>
              </a:rPr>
              <a:t>),Facing(d2</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all(d2</a:t>
            </a:r>
            <a:r>
              <a:rPr lang="en-US" b="1" dirty="0">
                <a:solidFill>
                  <a:schemeClr val="accent1"/>
                </a:solidFill>
                <a:latin typeface="Courier New" pitchFamily="49" charset="0"/>
                <a:cs typeface="Courier New" pitchFamily="49" charset="0"/>
              </a:rPr>
              <a:t>)(Clockwise(d2,d1) =&gt; </a:t>
            </a:r>
            <a:endParaRPr lang="en-US" b="1" dirty="0" smtClean="0">
              <a:solidFill>
                <a:schemeClr val="accent1"/>
              </a:solidFill>
              <a:latin typeface="Courier New" pitchFamily="49" charset="0"/>
              <a:cs typeface="Courier New" pitchFamily="49" charset="0"/>
            </a:endParaRP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Effect(turn(left</a:t>
            </a:r>
            <a:r>
              <a:rPr lang="en-US" b="1" dirty="0">
                <a:solidFill>
                  <a:schemeClr val="accent1"/>
                </a:solidFill>
                <a:latin typeface="Courier New" pitchFamily="49" charset="0"/>
                <a:cs typeface="Courier New" pitchFamily="49" charset="0"/>
              </a:rPr>
              <a:t>),Facing(d2)))}).</a:t>
            </a:r>
          </a:p>
        </p:txBody>
      </p:sp>
      <p:sp>
        <p:nvSpPr>
          <p:cNvPr id="4" name="Date Placeholder 3"/>
          <p:cNvSpPr>
            <a:spLocks noGrp="1"/>
          </p:cNvSpPr>
          <p:nvPr>
            <p:ph type="dt" sz="half" idx="10"/>
          </p:nvPr>
        </p:nvSpPr>
        <p:spPr/>
        <p:txBody>
          <a:bodyPr/>
          <a:lstStyle/>
          <a:p>
            <a:fld id="{C1556A9B-FF41-42C2-92F6-E742A1867B00}"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68</a:t>
            </a:fld>
            <a:endParaRPr lang="en-US"/>
          </a:p>
        </p:txBody>
      </p:sp>
    </p:spTree>
    <p:extLst>
      <p:ext uri="{BB962C8B-B14F-4D97-AF65-F5344CB8AC3E}">
        <p14:creationId xmlns:p14="http://schemas.microsoft.com/office/powerpoint/2010/main" val="30168625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301" y="1212930"/>
            <a:ext cx="3397073" cy="52120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053" y="1219200"/>
            <a:ext cx="3401568" cy="5199540"/>
          </a:xfrm>
          <a:prstGeom prst="rect">
            <a:avLst/>
          </a:prstGeom>
        </p:spPr>
      </p:pic>
      <p:sp>
        <p:nvSpPr>
          <p:cNvPr id="3" name="Content Placeholder 2"/>
          <p:cNvSpPr>
            <a:spLocks noGrp="1"/>
          </p:cNvSpPr>
          <p:nvPr>
            <p:ph idx="1"/>
          </p:nvPr>
        </p:nvSpPr>
        <p:spPr/>
        <p:txBody>
          <a:bodyPr/>
          <a:lstStyle/>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Facing(?</a:t>
            </a:r>
            <a:r>
              <a:rPr lang="en-US" b="1" dirty="0">
                <a:solidFill>
                  <a:schemeClr val="accent1"/>
                </a:solidFill>
                <a:latin typeface="Courier New" pitchFamily="49" charset="0"/>
                <a:cs typeface="Courier New" pitchFamily="49" charset="0"/>
              </a:rPr>
              <a:t>x</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wff214</a:t>
            </a:r>
            <a:r>
              <a:rPr lang="en-US" b="1" dirty="0">
                <a:solidFill>
                  <a:schemeClr val="accent1"/>
                </a:solidFill>
                <a:latin typeface="Courier New" pitchFamily="49" charset="0"/>
                <a:cs typeface="Courier New" pitchFamily="49" charset="0"/>
              </a:rPr>
              <a:t>!:  ~Facing(North</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wff213!:  ~Facing(West</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wff211!:  ~Facing(South</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wff205!:  Facing(East)</a:t>
            </a:r>
            <a:endParaRPr lang="en-US" b="1" dirty="0" smtClean="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perform turn(left</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Facing(?</a:t>
            </a:r>
            <a:r>
              <a:rPr lang="en-US" b="1" dirty="0">
                <a:solidFill>
                  <a:schemeClr val="accent1"/>
                </a:solidFill>
                <a:latin typeface="Courier New" pitchFamily="49" charset="0"/>
                <a:cs typeface="Courier New" pitchFamily="49" charset="0"/>
              </a:rPr>
              <a:t>x</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wff574</a:t>
            </a:r>
            <a:r>
              <a:rPr lang="en-US" b="1" dirty="0">
                <a:solidFill>
                  <a:schemeClr val="accent1"/>
                </a:solidFill>
                <a:latin typeface="Courier New" pitchFamily="49" charset="0"/>
                <a:cs typeface="Courier New" pitchFamily="49" charset="0"/>
              </a:rPr>
              <a:t>!:  ~Facing(East</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wff213!:  ~Facing(West</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wff211!:  ~Facing(South</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wff127!:  Facing(North)</a:t>
            </a:r>
            <a:endParaRPr lang="en-US" b="1" dirty="0" smtClean="0">
              <a:solidFill>
                <a:schemeClr val="accent1"/>
              </a:solidFill>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Turning Left Again</a:t>
            </a:r>
            <a:endParaRPr lang="en-US" dirty="0"/>
          </a:p>
        </p:txBody>
      </p:sp>
      <p:sp>
        <p:nvSpPr>
          <p:cNvPr id="4" name="Date Placeholder 3"/>
          <p:cNvSpPr>
            <a:spLocks noGrp="1"/>
          </p:cNvSpPr>
          <p:nvPr>
            <p:ph type="dt" sz="half" idx="10"/>
          </p:nvPr>
        </p:nvSpPr>
        <p:spPr/>
        <p:txBody>
          <a:bodyPr/>
          <a:lstStyle/>
          <a:p>
            <a:fld id="{48031181-23E9-43E9-98D3-32B3C5FA2678}"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69</a:t>
            </a:fld>
            <a:endParaRPr lang="en-US"/>
          </a:p>
        </p:txBody>
      </p:sp>
    </p:spTree>
    <p:extLst>
      <p:ext uri="{BB962C8B-B14F-4D97-AF65-F5344CB8AC3E}">
        <p14:creationId xmlns:p14="http://schemas.microsoft.com/office/powerpoint/2010/main" val="301740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102" y="1905000"/>
            <a:ext cx="4818888" cy="4483578"/>
          </a:xfrm>
          <a:prstGeom prst="rect">
            <a:avLst/>
          </a:prstGeom>
        </p:spPr>
      </p:pic>
      <p:sp>
        <p:nvSpPr>
          <p:cNvPr id="2" name="Title 1"/>
          <p:cNvSpPr>
            <a:spLocks noGrp="1"/>
          </p:cNvSpPr>
          <p:nvPr>
            <p:ph type="title"/>
          </p:nvPr>
        </p:nvSpPr>
        <p:spPr/>
        <p:txBody>
          <a:bodyPr/>
          <a:lstStyle/>
          <a:p>
            <a:r>
              <a:rPr lang="en-US" dirty="0" err="1" smtClean="0"/>
              <a:t>Sensori</a:t>
            </a:r>
            <a:r>
              <a:rPr lang="en-US" dirty="0" smtClean="0"/>
              <a:t>-Actuator Layer</a:t>
            </a:r>
            <a:endParaRPr lang="en-US" dirty="0"/>
          </a:p>
        </p:txBody>
      </p:sp>
      <p:sp>
        <p:nvSpPr>
          <p:cNvPr id="3" name="Content Placeholder 2"/>
          <p:cNvSpPr>
            <a:spLocks noGrp="1"/>
          </p:cNvSpPr>
          <p:nvPr>
            <p:ph idx="1"/>
          </p:nvPr>
        </p:nvSpPr>
        <p:spPr/>
        <p:txBody>
          <a:bodyPr/>
          <a:lstStyle/>
          <a:p>
            <a:r>
              <a:rPr lang="en-US" dirty="0" smtClean="0"/>
              <a:t>Sensor and effector controllers</a:t>
            </a:r>
            <a:endParaRPr lang="en-US" dirty="0"/>
          </a:p>
        </p:txBody>
      </p:sp>
      <p:sp>
        <p:nvSpPr>
          <p:cNvPr id="4" name="Date Placeholder 3"/>
          <p:cNvSpPr>
            <a:spLocks noGrp="1"/>
          </p:cNvSpPr>
          <p:nvPr>
            <p:ph type="dt" sz="half" idx="10"/>
          </p:nvPr>
        </p:nvSpPr>
        <p:spPr/>
        <p:txBody>
          <a:bodyPr/>
          <a:lstStyle/>
          <a:p>
            <a:fld id="{CF259BC5-F08A-464A-A460-8AC7DF0A71E0}"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7</a:t>
            </a:fld>
            <a:endParaRPr lang="en-US"/>
          </a:p>
        </p:txBody>
      </p:sp>
    </p:spTree>
    <p:extLst>
      <p:ext uri="{BB962C8B-B14F-4D97-AF65-F5344CB8AC3E}">
        <p14:creationId xmlns:p14="http://schemas.microsoft.com/office/powerpoint/2010/main" val="31213981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Facing Rooms</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define-frame Room(class member</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Room(x1</a:t>
            </a:r>
            <a:r>
              <a:rPr lang="en-US" b="1" dirty="0">
                <a:solidFill>
                  <a:schemeClr val="accent1"/>
                </a:solidFill>
                <a:latin typeface="Courier New" pitchFamily="49" charset="0"/>
                <a:cs typeface="Courier New" pitchFamily="49" charset="0"/>
              </a:rPr>
              <a:t>) will be represented </a:t>
            </a:r>
            <a:r>
              <a:rPr lang="en-US" b="1" dirty="0" smtClean="0">
                <a:solidFill>
                  <a:schemeClr val="accent1"/>
                </a:solidFill>
                <a:latin typeface="Courier New" pitchFamily="49" charset="0"/>
                <a:cs typeface="Courier New" pitchFamily="49" charset="0"/>
              </a:rPr>
              <a:t>by</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{&lt;</a:t>
            </a:r>
            <a:r>
              <a:rPr lang="en-US" b="1" dirty="0">
                <a:solidFill>
                  <a:schemeClr val="accent1"/>
                </a:solidFill>
                <a:latin typeface="Courier New" pitchFamily="49" charset="0"/>
                <a:cs typeface="Courier New" pitchFamily="49" charset="0"/>
              </a:rPr>
              <a:t>class, Room&gt;, &lt;</a:t>
            </a:r>
            <a:r>
              <a:rPr lang="en-US" b="1" dirty="0" smtClean="0">
                <a:solidFill>
                  <a:schemeClr val="accent1"/>
                </a:solidFill>
                <a:latin typeface="Courier New" pitchFamily="49" charset="0"/>
                <a:cs typeface="Courier New" pitchFamily="49" charset="0"/>
              </a:rPr>
              <a:t>member</a:t>
            </a:r>
            <a:r>
              <a:rPr lang="en-US" b="1" dirty="0">
                <a:solidFill>
                  <a:schemeClr val="accent1"/>
                </a:solidFill>
                <a:latin typeface="Courier New" pitchFamily="49" charset="0"/>
                <a:cs typeface="Courier New" pitchFamily="49" charset="0"/>
              </a:rPr>
              <a:t>, x1</a:t>
            </a:r>
            <a:r>
              <a:rPr lang="en-US" b="1" dirty="0" smtClean="0">
                <a:solidFill>
                  <a:schemeClr val="accent1"/>
                </a:solidFill>
                <a:latin typeface="Courier New" pitchFamily="49" charset="0"/>
                <a:cs typeface="Courier New" pitchFamily="49" charset="0"/>
              </a:rPr>
              <a:t>&gt;}</a:t>
            </a:r>
          </a:p>
          <a:p>
            <a:pPr marL="0" indent="0">
              <a:buNone/>
            </a:pPr>
            <a:endParaRPr lang="en-US" b="1" dirty="0" smtClean="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Room</a:t>
            </a:r>
            <a:r>
              <a:rPr lang="en-US" b="1" dirty="0" smtClean="0">
                <a:solidFill>
                  <a:schemeClr val="accent1"/>
                </a:solidFill>
                <a:latin typeface="Courier New" pitchFamily="49" charset="0"/>
                <a:cs typeface="Courier New" pitchFamily="49" charset="0"/>
              </a:rPr>
              <a:t>({room(1</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room(2</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room(3</a:t>
            </a:r>
            <a:r>
              <a:rPr lang="en-US" b="1" dirty="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room(4</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room(5</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room(6</a:t>
            </a:r>
            <a:r>
              <a:rPr lang="en-US" b="1" dirty="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room(7</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room(8</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room(9</a:t>
            </a:r>
            <a:r>
              <a:rPr lang="en-US" b="1" dirty="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room(11</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room(13</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room(15)}).</a:t>
            </a:r>
          </a:p>
          <a:p>
            <a:pPr marL="0" indent="0">
              <a:buNone/>
            </a:pPr>
            <a:endParaRPr lang="en-US" b="1" dirty="0" smtClean="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nexists</a:t>
            </a:r>
            <a:r>
              <a:rPr lang="en-US" b="1" dirty="0">
                <a:solidFill>
                  <a:schemeClr val="accent1"/>
                </a:solidFill>
                <a:latin typeface="Courier New" pitchFamily="49" charset="0"/>
                <a:cs typeface="Courier New" pitchFamily="49" charset="0"/>
              </a:rPr>
              <a:t>(_,1,_)(r)(Room(r): Facing(r</a:t>
            </a:r>
            <a:r>
              <a:rPr lang="en-US" b="1" dirty="0" smtClean="0">
                <a:solidFill>
                  <a:schemeClr val="accent1"/>
                </a:solidFill>
                <a:latin typeface="Courier New" pitchFamily="49" charset="0"/>
                <a:cs typeface="Courier New" pitchFamily="49" charset="0"/>
              </a:rPr>
              <a:t>)).</a:t>
            </a:r>
            <a:endParaRPr lang="en-US" b="1" dirty="0">
              <a:solidFill>
                <a:schemeClr val="accent1"/>
              </a:solidFill>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398AAC16-9DD4-4731-A740-48B28AD8A4CF}"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70</a:t>
            </a:fld>
            <a:endParaRPr lang="en-US"/>
          </a:p>
        </p:txBody>
      </p:sp>
    </p:spTree>
    <p:extLst>
      <p:ext uri="{BB962C8B-B14F-4D97-AF65-F5344CB8AC3E}">
        <p14:creationId xmlns:p14="http://schemas.microsoft.com/office/powerpoint/2010/main" val="32506113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Policy for Active Sensing</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1"/>
                </a:solidFill>
                <a:latin typeface="Courier New" pitchFamily="49" charset="0"/>
                <a:cs typeface="Courier New" pitchFamily="49" charset="0"/>
              </a:rPr>
              <a:t>: define-frame </a:t>
            </a:r>
            <a:r>
              <a:rPr lang="en-US" b="1" dirty="0" err="1">
                <a:solidFill>
                  <a:schemeClr val="accent1"/>
                </a:solidFill>
                <a:latin typeface="Courier New" pitchFamily="49" charset="0"/>
                <a:cs typeface="Courier New" pitchFamily="49" charset="0"/>
              </a:rPr>
              <a:t>readRoomNumber</a:t>
            </a:r>
            <a:r>
              <a:rPr lang="en-US" b="1" dirty="0">
                <a:solidFill>
                  <a:schemeClr val="accent1"/>
                </a:solidFill>
                <a:latin typeface="Courier New" pitchFamily="49" charset="0"/>
                <a:cs typeface="Courier New" pitchFamily="49" charset="0"/>
              </a:rPr>
              <a:t>(action</a:t>
            </a:r>
            <a:r>
              <a:rPr lang="en-US" b="1" dirty="0" smtClean="0">
                <a:solidFill>
                  <a:schemeClr val="accent1"/>
                </a:solidFill>
                <a:latin typeface="Courier New" pitchFamily="49" charset="0"/>
                <a:cs typeface="Courier New" pitchFamily="49" charset="0"/>
              </a:rPr>
              <a:t>)</a:t>
            </a:r>
          </a:p>
          <a:p>
            <a:pPr marL="0" indent="0">
              <a:buNone/>
            </a:pPr>
            <a:r>
              <a:rPr lang="en-US" b="1" dirty="0" err="1" smtClean="0">
                <a:solidFill>
                  <a:schemeClr val="accent1"/>
                </a:solidFill>
                <a:latin typeface="Courier New" pitchFamily="49" charset="0"/>
                <a:cs typeface="Courier New" pitchFamily="49" charset="0"/>
              </a:rPr>
              <a:t>readRoomNumber</a:t>
            </a:r>
            <a:r>
              <a:rPr lang="en-US" b="1" dirty="0">
                <a:solidFill>
                  <a:schemeClr val="accent1"/>
                </a:solidFill>
                <a:latin typeface="Courier New" pitchFamily="49" charset="0"/>
                <a:cs typeface="Courier New" pitchFamily="49" charset="0"/>
              </a:rPr>
              <a:t>() will be represented </a:t>
            </a:r>
            <a:r>
              <a:rPr lang="en-US" b="1" dirty="0" smtClean="0">
                <a:solidFill>
                  <a:schemeClr val="accent1"/>
                </a:solidFill>
                <a:latin typeface="Courier New" pitchFamily="49" charset="0"/>
                <a:cs typeface="Courier New" pitchFamily="49" charset="0"/>
              </a:rPr>
              <a:t>by</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{&lt;</a:t>
            </a:r>
            <a:r>
              <a:rPr lang="en-US" b="1" dirty="0">
                <a:solidFill>
                  <a:schemeClr val="accent1"/>
                </a:solidFill>
                <a:latin typeface="Courier New" pitchFamily="49" charset="0"/>
                <a:cs typeface="Courier New" pitchFamily="49" charset="0"/>
              </a:rPr>
              <a:t>action, </a:t>
            </a:r>
            <a:r>
              <a:rPr lang="en-US" b="1" dirty="0" err="1">
                <a:solidFill>
                  <a:schemeClr val="accent1"/>
                </a:solidFill>
                <a:latin typeface="Courier New" pitchFamily="49" charset="0"/>
                <a:cs typeface="Courier New" pitchFamily="49" charset="0"/>
              </a:rPr>
              <a:t>readRoomNumber</a:t>
            </a:r>
            <a:r>
              <a:rPr lang="en-US" b="1" dirty="0" smtClean="0">
                <a:solidFill>
                  <a:schemeClr val="accent1"/>
                </a:solidFill>
                <a:latin typeface="Courier New" pitchFamily="49" charset="0"/>
                <a:cs typeface="Courier New" pitchFamily="49" charset="0"/>
              </a:rPr>
              <a:t>&gt;}</a:t>
            </a:r>
          </a:p>
          <a:p>
            <a:pPr marL="0" indent="0">
              <a:buNone/>
            </a:pPr>
            <a:endParaRPr lang="en-US" b="1" dirty="0" smtClean="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:^(attach-</a:t>
            </a:r>
            <a:r>
              <a:rPr lang="en-US" b="1" dirty="0" err="1" smtClean="0">
                <a:solidFill>
                  <a:schemeClr val="accent1"/>
                </a:solidFill>
                <a:latin typeface="Courier New" pitchFamily="49" charset="0"/>
                <a:cs typeface="Courier New" pitchFamily="49" charset="0"/>
              </a:rPr>
              <a:t>primaction</a:t>
            </a:r>
            <a:endParaRPr lang="en-US" b="1" dirty="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readRoomNumber</a:t>
            </a:r>
            <a:r>
              <a:rPr lang="en-US" b="1" dirty="0" smtClean="0">
                <a:solidFill>
                  <a:schemeClr val="accent1"/>
                </a:solidFill>
                <a:latin typeface="Courier New" pitchFamily="49" charset="0"/>
                <a:cs typeface="Courier New" pitchFamily="49" charset="0"/>
              </a:rPr>
              <a:t> read-act)</a:t>
            </a:r>
          </a:p>
          <a:p>
            <a:pPr marL="0" indent="0">
              <a:buNone/>
            </a:pPr>
            <a:endParaRPr lang="en-US" b="1" dirty="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wheneverdo</a:t>
            </a:r>
            <a:r>
              <a:rPr lang="en-US" b="1" dirty="0" smtClean="0">
                <a:solidFill>
                  <a:schemeClr val="accent1"/>
                </a:solidFill>
                <a:latin typeface="Courier New" pitchFamily="49" charset="0"/>
                <a:cs typeface="Courier New" pitchFamily="49" charset="0"/>
              </a:rPr>
              <a:t>(</a:t>
            </a:r>
            <a:r>
              <a:rPr lang="en-US" b="1" dirty="0" err="1" smtClean="0">
                <a:solidFill>
                  <a:schemeClr val="accent1"/>
                </a:solidFill>
                <a:latin typeface="Courier New" pitchFamily="49" charset="0"/>
                <a:cs typeface="Courier New" pitchFamily="49" charset="0"/>
              </a:rPr>
              <a:t>AheadIs</a:t>
            </a:r>
            <a:r>
              <a:rPr lang="en-US" b="1" dirty="0" smtClean="0">
                <a:solidFill>
                  <a:schemeClr val="accent1"/>
                </a:solidFill>
                <a:latin typeface="Courier New" pitchFamily="49" charset="0"/>
                <a:cs typeface="Courier New" pitchFamily="49" charset="0"/>
              </a:rPr>
              <a:t>(room),</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readRoomNumber</a:t>
            </a:r>
            <a:r>
              <a:rPr lang="en-US" b="1" dirty="0">
                <a:solidFill>
                  <a:schemeClr val="accent1"/>
                </a:solidFill>
                <a:latin typeface="Courier New" pitchFamily="49" charset="0"/>
                <a:cs typeface="Courier New" pitchFamily="49" charset="0"/>
              </a:rPr>
              <a:t>()).</a:t>
            </a:r>
          </a:p>
        </p:txBody>
      </p:sp>
      <p:sp>
        <p:nvSpPr>
          <p:cNvPr id="4" name="Date Placeholder 3"/>
          <p:cNvSpPr>
            <a:spLocks noGrp="1"/>
          </p:cNvSpPr>
          <p:nvPr>
            <p:ph type="dt" sz="half" idx="10"/>
          </p:nvPr>
        </p:nvSpPr>
        <p:spPr/>
        <p:txBody>
          <a:bodyPr/>
          <a:lstStyle/>
          <a:p>
            <a:fld id="{8B4C3085-23A8-4E6F-B19D-AD1BD2283D94}"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71</a:t>
            </a:fld>
            <a:endParaRPr lang="en-US"/>
          </a:p>
        </p:txBody>
      </p:sp>
    </p:spTree>
    <p:extLst>
      <p:ext uri="{BB962C8B-B14F-4D97-AF65-F5344CB8AC3E}">
        <p14:creationId xmlns:p14="http://schemas.microsoft.com/office/powerpoint/2010/main" val="39732206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a Room Number: KL</a:t>
            </a:r>
            <a:endParaRPr lang="en-US" dirty="0"/>
          </a:p>
        </p:txBody>
      </p:sp>
      <p:pic>
        <p:nvPicPr>
          <p:cNvPr id="6" name="Picture 5" descr="mglair-wedge-k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10" name="TextBox 9"/>
          <p:cNvSpPr txBox="1"/>
          <p:nvPr/>
        </p:nvSpPr>
        <p:spPr>
          <a:xfrm>
            <a:off x="58101" y="2766044"/>
            <a:ext cx="1996310" cy="276999"/>
          </a:xfrm>
          <a:prstGeom prst="rect">
            <a:avLst/>
          </a:prstGeom>
          <a:noFill/>
        </p:spPr>
        <p:txBody>
          <a:bodyPr wrap="none" rtlCol="0">
            <a:spAutoFit/>
          </a:bodyPr>
          <a:lstStyle/>
          <a:p>
            <a:r>
              <a:rPr lang="en-US" sz="1200" i="1" dirty="0" smtClean="0"/>
              <a:t>perform </a:t>
            </a:r>
            <a:r>
              <a:rPr lang="en-US" sz="1200" i="1" dirty="0" err="1" smtClean="0"/>
              <a:t>readRoomNumber</a:t>
            </a:r>
            <a:r>
              <a:rPr lang="en-US" sz="1200" i="1" dirty="0" smtClean="0"/>
              <a:t>() </a:t>
            </a:r>
            <a:endParaRPr lang="en-US" sz="1200" i="1" dirty="0"/>
          </a:p>
        </p:txBody>
      </p:sp>
      <p:pic>
        <p:nvPicPr>
          <p:cNvPr id="14" name="Picture 13" descr="reading-room-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347" y="5805232"/>
            <a:ext cx="476100" cy="921971"/>
          </a:xfrm>
          <a:prstGeom prst="rect">
            <a:avLst/>
          </a:prstGeom>
        </p:spPr>
      </p:pic>
    </p:spTree>
    <p:extLst>
      <p:ext uri="{BB962C8B-B14F-4D97-AF65-F5344CB8AC3E}">
        <p14:creationId xmlns:p14="http://schemas.microsoft.com/office/powerpoint/2010/main" val="29363451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lair-wedge-pml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4" name="Title 3"/>
          <p:cNvSpPr>
            <a:spLocks noGrp="1"/>
          </p:cNvSpPr>
          <p:nvPr>
            <p:ph type="title"/>
          </p:nvPr>
        </p:nvSpPr>
        <p:spPr/>
        <p:txBody>
          <a:bodyPr/>
          <a:lstStyle/>
          <a:p>
            <a:r>
              <a:rPr lang="en-US" dirty="0"/>
              <a:t>Reading a Room Number: </a:t>
            </a:r>
            <a:r>
              <a:rPr lang="en-US" dirty="0" err="1"/>
              <a:t>PMLa</a:t>
            </a:r>
            <a:endParaRPr lang="en-US" dirty="0"/>
          </a:p>
        </p:txBody>
      </p:sp>
      <p:sp>
        <p:nvSpPr>
          <p:cNvPr id="10" name="TextBox 9"/>
          <p:cNvSpPr txBox="1"/>
          <p:nvPr/>
        </p:nvSpPr>
        <p:spPr>
          <a:xfrm>
            <a:off x="58101" y="2766044"/>
            <a:ext cx="1996310" cy="276999"/>
          </a:xfrm>
          <a:prstGeom prst="rect">
            <a:avLst/>
          </a:prstGeom>
          <a:noFill/>
        </p:spPr>
        <p:txBody>
          <a:bodyPr wrap="none" rtlCol="0">
            <a:spAutoFit/>
          </a:bodyPr>
          <a:lstStyle/>
          <a:p>
            <a:r>
              <a:rPr lang="en-US" sz="1200" dirty="0" smtClean="0">
                <a:solidFill>
                  <a:schemeClr val="bg1">
                    <a:lumMod val="65000"/>
                  </a:schemeClr>
                </a:solidFill>
              </a:rPr>
              <a:t>perform </a:t>
            </a:r>
            <a:r>
              <a:rPr lang="en-US" sz="1200" dirty="0" err="1" smtClean="0">
                <a:solidFill>
                  <a:schemeClr val="bg1">
                    <a:lumMod val="65000"/>
                  </a:schemeClr>
                </a:solidFill>
              </a:rPr>
              <a:t>readRoomNumber</a:t>
            </a:r>
            <a:r>
              <a:rPr lang="en-US" sz="1200" dirty="0" smtClean="0">
                <a:solidFill>
                  <a:schemeClr val="bg1">
                    <a:lumMod val="65000"/>
                  </a:schemeClr>
                </a:solidFill>
              </a:rPr>
              <a:t>() </a:t>
            </a:r>
            <a:endParaRPr lang="en-US" sz="1200" dirty="0">
              <a:solidFill>
                <a:schemeClr val="bg1">
                  <a:lumMod val="65000"/>
                </a:schemeClr>
              </a:solidFill>
            </a:endParaRPr>
          </a:p>
        </p:txBody>
      </p:sp>
      <p:sp>
        <p:nvSpPr>
          <p:cNvPr id="11" name="TextBox 10"/>
          <p:cNvSpPr txBox="1"/>
          <p:nvPr/>
        </p:nvSpPr>
        <p:spPr>
          <a:xfrm>
            <a:off x="58101" y="3646939"/>
            <a:ext cx="840219" cy="276999"/>
          </a:xfrm>
          <a:prstGeom prst="rect">
            <a:avLst/>
          </a:prstGeom>
          <a:noFill/>
        </p:spPr>
        <p:txBody>
          <a:bodyPr wrap="none" rtlCol="0">
            <a:spAutoFit/>
          </a:bodyPr>
          <a:lstStyle/>
          <a:p>
            <a:r>
              <a:rPr lang="en-US" sz="1200" i="1" dirty="0" smtClean="0"/>
              <a:t>(read-act)</a:t>
            </a:r>
            <a:endParaRPr lang="en-US" sz="1200" i="1" dirty="0"/>
          </a:p>
        </p:txBody>
      </p:sp>
      <p:pic>
        <p:nvPicPr>
          <p:cNvPr id="14" name="Picture 13" descr="reading-room-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347" y="5805232"/>
            <a:ext cx="476100" cy="921971"/>
          </a:xfrm>
          <a:prstGeom prst="rect">
            <a:avLst/>
          </a:prstGeom>
        </p:spPr>
      </p:pic>
    </p:spTree>
    <p:extLst>
      <p:ext uri="{BB962C8B-B14F-4D97-AF65-F5344CB8AC3E}">
        <p14:creationId xmlns:p14="http://schemas.microsoft.com/office/powerpoint/2010/main" val="6181771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lair-wedge-pml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4" name="Title 3"/>
          <p:cNvSpPr>
            <a:spLocks noGrp="1"/>
          </p:cNvSpPr>
          <p:nvPr>
            <p:ph type="title"/>
          </p:nvPr>
        </p:nvSpPr>
        <p:spPr/>
        <p:txBody>
          <a:bodyPr/>
          <a:lstStyle/>
          <a:p>
            <a:r>
              <a:rPr lang="en-US" dirty="0"/>
              <a:t>Reading a Room Number: </a:t>
            </a:r>
            <a:r>
              <a:rPr lang="en-US" dirty="0" err="1"/>
              <a:t>PMLb</a:t>
            </a:r>
            <a:endParaRPr lang="en-US" dirty="0"/>
          </a:p>
        </p:txBody>
      </p:sp>
      <p:sp>
        <p:nvSpPr>
          <p:cNvPr id="9" name="TextBox 8"/>
          <p:cNvSpPr txBox="1"/>
          <p:nvPr/>
        </p:nvSpPr>
        <p:spPr>
          <a:xfrm>
            <a:off x="58101" y="4119887"/>
            <a:ext cx="2870122" cy="276999"/>
          </a:xfrm>
          <a:prstGeom prst="rect">
            <a:avLst/>
          </a:prstGeom>
          <a:noFill/>
        </p:spPr>
        <p:txBody>
          <a:bodyPr wrap="none" rtlCol="0">
            <a:spAutoFit/>
          </a:bodyPr>
          <a:lstStyle/>
          <a:p>
            <a:r>
              <a:rPr lang="en-US" sz="1200" i="1" dirty="0" smtClean="0"/>
              <a:t>(</a:t>
            </a:r>
            <a:r>
              <a:rPr lang="en-US" sz="1200" i="1" dirty="0" err="1" smtClean="0"/>
              <a:t>PMLb:read-room-number</a:t>
            </a:r>
            <a:r>
              <a:rPr lang="en-US" sz="1200" i="1" dirty="0" smtClean="0"/>
              <a:t> ‘visual-efferent)</a:t>
            </a:r>
            <a:endParaRPr lang="en-US" sz="1200" i="1" dirty="0"/>
          </a:p>
        </p:txBody>
      </p:sp>
      <p:sp>
        <p:nvSpPr>
          <p:cNvPr id="12" name="TextBox 11"/>
          <p:cNvSpPr txBox="1"/>
          <p:nvPr/>
        </p:nvSpPr>
        <p:spPr>
          <a:xfrm>
            <a:off x="58101" y="2766044"/>
            <a:ext cx="1996310" cy="276999"/>
          </a:xfrm>
          <a:prstGeom prst="rect">
            <a:avLst/>
          </a:prstGeom>
          <a:noFill/>
        </p:spPr>
        <p:txBody>
          <a:bodyPr wrap="none" rtlCol="0">
            <a:spAutoFit/>
          </a:bodyPr>
          <a:lstStyle/>
          <a:p>
            <a:r>
              <a:rPr lang="en-US" sz="1200" dirty="0" smtClean="0">
                <a:solidFill>
                  <a:srgbClr val="A6A6A6"/>
                </a:solidFill>
              </a:rPr>
              <a:t>perform </a:t>
            </a:r>
            <a:r>
              <a:rPr lang="en-US" sz="1200" dirty="0" err="1" smtClean="0">
                <a:solidFill>
                  <a:srgbClr val="A6A6A6"/>
                </a:solidFill>
              </a:rPr>
              <a:t>readRoomNumber</a:t>
            </a:r>
            <a:r>
              <a:rPr lang="en-US" sz="1200" dirty="0" smtClean="0">
                <a:solidFill>
                  <a:srgbClr val="A6A6A6"/>
                </a:solidFill>
              </a:rPr>
              <a:t>() </a:t>
            </a:r>
            <a:endParaRPr lang="en-US" sz="1200" dirty="0">
              <a:solidFill>
                <a:srgbClr val="A6A6A6"/>
              </a:solidFill>
            </a:endParaRPr>
          </a:p>
        </p:txBody>
      </p:sp>
      <p:sp>
        <p:nvSpPr>
          <p:cNvPr id="13" name="TextBox 12"/>
          <p:cNvSpPr txBox="1"/>
          <p:nvPr/>
        </p:nvSpPr>
        <p:spPr>
          <a:xfrm>
            <a:off x="58101" y="3646939"/>
            <a:ext cx="800219" cy="276999"/>
          </a:xfrm>
          <a:prstGeom prst="rect">
            <a:avLst/>
          </a:prstGeom>
          <a:noFill/>
        </p:spPr>
        <p:txBody>
          <a:bodyPr wrap="none" rtlCol="0">
            <a:spAutoFit/>
          </a:bodyPr>
          <a:lstStyle/>
          <a:p>
            <a:r>
              <a:rPr lang="en-US" sz="1200" dirty="0" smtClean="0">
                <a:solidFill>
                  <a:srgbClr val="A6A6A6"/>
                </a:solidFill>
              </a:rPr>
              <a:t>(read-act)</a:t>
            </a:r>
            <a:endParaRPr lang="en-US" sz="1200" dirty="0">
              <a:solidFill>
                <a:srgbClr val="A6A6A6"/>
              </a:solidFill>
            </a:endParaRPr>
          </a:p>
        </p:txBody>
      </p:sp>
      <p:pic>
        <p:nvPicPr>
          <p:cNvPr id="16" name="Picture 15" descr="reading-room-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347" y="5805232"/>
            <a:ext cx="476100" cy="921971"/>
          </a:xfrm>
          <a:prstGeom prst="rect">
            <a:avLst/>
          </a:prstGeom>
        </p:spPr>
      </p:pic>
    </p:spTree>
    <p:extLst>
      <p:ext uri="{BB962C8B-B14F-4D97-AF65-F5344CB8AC3E}">
        <p14:creationId xmlns:p14="http://schemas.microsoft.com/office/powerpoint/2010/main" val="26193314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lair-wedge-pml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4" name="Title 3"/>
          <p:cNvSpPr>
            <a:spLocks noGrp="1"/>
          </p:cNvSpPr>
          <p:nvPr>
            <p:ph type="title"/>
          </p:nvPr>
        </p:nvSpPr>
        <p:spPr/>
        <p:txBody>
          <a:bodyPr/>
          <a:lstStyle/>
          <a:p>
            <a:r>
              <a:rPr lang="en-US" dirty="0"/>
              <a:t>Reading a Room Number: </a:t>
            </a:r>
            <a:r>
              <a:rPr lang="en-US" dirty="0" err="1"/>
              <a:t>PMLb</a:t>
            </a:r>
            <a:endParaRPr lang="en-US" dirty="0"/>
          </a:p>
        </p:txBody>
      </p:sp>
      <p:sp>
        <p:nvSpPr>
          <p:cNvPr id="9" name="TextBox 8"/>
          <p:cNvSpPr txBox="1"/>
          <p:nvPr/>
        </p:nvSpPr>
        <p:spPr>
          <a:xfrm>
            <a:off x="58101" y="4119887"/>
            <a:ext cx="287012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PMLb:read-room-number</a:t>
            </a:r>
            <a:r>
              <a:rPr lang="en-US" sz="1200" dirty="0" smtClean="0">
                <a:solidFill>
                  <a:srgbClr val="A6A6A6"/>
                </a:solidFill>
              </a:rPr>
              <a:t> ‘visual-efferent)</a:t>
            </a:r>
            <a:endParaRPr lang="en-US" sz="1200" dirty="0">
              <a:solidFill>
                <a:srgbClr val="A6A6A6"/>
              </a:solidFill>
            </a:endParaRPr>
          </a:p>
        </p:txBody>
      </p:sp>
      <p:sp>
        <p:nvSpPr>
          <p:cNvPr id="10" name="TextBox 9"/>
          <p:cNvSpPr txBox="1"/>
          <p:nvPr/>
        </p:nvSpPr>
        <p:spPr>
          <a:xfrm>
            <a:off x="58101" y="4396886"/>
            <a:ext cx="3201042" cy="276999"/>
          </a:xfrm>
          <a:prstGeom prst="rect">
            <a:avLst/>
          </a:prstGeom>
          <a:noFill/>
        </p:spPr>
        <p:txBody>
          <a:bodyPr wrap="none" rtlCol="0">
            <a:spAutoFit/>
          </a:bodyPr>
          <a:lstStyle/>
          <a:p>
            <a:r>
              <a:rPr lang="en-US" sz="1200" i="1" dirty="0" smtClean="0"/>
              <a:t>(</a:t>
            </a:r>
            <a:r>
              <a:rPr lang="en-US" sz="1200" i="1" dirty="0" err="1" smtClean="0"/>
              <a:t>PMLb</a:t>
            </a:r>
            <a:r>
              <a:rPr lang="en-US" sz="1200" i="1" dirty="0" err="1"/>
              <a:t>:</a:t>
            </a:r>
            <a:r>
              <a:rPr lang="en-US" sz="1200" i="1" dirty="0" err="1" smtClean="0"/>
              <a:t>execute</a:t>
            </a:r>
            <a:r>
              <a:rPr lang="en-US" sz="1200" i="1" dirty="0" smtClean="0"/>
              <a:t> ‘visual-efferent “(read . room)”)</a:t>
            </a:r>
            <a:endParaRPr lang="en-US" sz="1200" i="1" dirty="0"/>
          </a:p>
        </p:txBody>
      </p:sp>
      <p:sp>
        <p:nvSpPr>
          <p:cNvPr id="12" name="TextBox 11"/>
          <p:cNvSpPr txBox="1"/>
          <p:nvPr/>
        </p:nvSpPr>
        <p:spPr>
          <a:xfrm>
            <a:off x="58101" y="2766044"/>
            <a:ext cx="1996310" cy="276999"/>
          </a:xfrm>
          <a:prstGeom prst="rect">
            <a:avLst/>
          </a:prstGeom>
          <a:noFill/>
        </p:spPr>
        <p:txBody>
          <a:bodyPr wrap="none" rtlCol="0">
            <a:spAutoFit/>
          </a:bodyPr>
          <a:lstStyle/>
          <a:p>
            <a:r>
              <a:rPr lang="en-US" sz="1200" dirty="0" smtClean="0">
                <a:solidFill>
                  <a:srgbClr val="A6A6A6"/>
                </a:solidFill>
              </a:rPr>
              <a:t>perform </a:t>
            </a:r>
            <a:r>
              <a:rPr lang="en-US" sz="1200" dirty="0" err="1" smtClean="0">
                <a:solidFill>
                  <a:srgbClr val="A6A6A6"/>
                </a:solidFill>
              </a:rPr>
              <a:t>readRoomNumber</a:t>
            </a:r>
            <a:r>
              <a:rPr lang="en-US" sz="1200" dirty="0" smtClean="0">
                <a:solidFill>
                  <a:srgbClr val="A6A6A6"/>
                </a:solidFill>
              </a:rPr>
              <a:t>() </a:t>
            </a:r>
            <a:endParaRPr lang="en-US" sz="1200" dirty="0">
              <a:solidFill>
                <a:srgbClr val="A6A6A6"/>
              </a:solidFill>
            </a:endParaRPr>
          </a:p>
        </p:txBody>
      </p:sp>
      <p:sp>
        <p:nvSpPr>
          <p:cNvPr id="13" name="TextBox 12"/>
          <p:cNvSpPr txBox="1"/>
          <p:nvPr/>
        </p:nvSpPr>
        <p:spPr>
          <a:xfrm>
            <a:off x="58101" y="3646939"/>
            <a:ext cx="800219" cy="276999"/>
          </a:xfrm>
          <a:prstGeom prst="rect">
            <a:avLst/>
          </a:prstGeom>
          <a:noFill/>
        </p:spPr>
        <p:txBody>
          <a:bodyPr wrap="none" rtlCol="0">
            <a:spAutoFit/>
          </a:bodyPr>
          <a:lstStyle/>
          <a:p>
            <a:r>
              <a:rPr lang="en-US" sz="1200" dirty="0" smtClean="0">
                <a:solidFill>
                  <a:srgbClr val="A6A6A6"/>
                </a:solidFill>
              </a:rPr>
              <a:t>(read-act)</a:t>
            </a:r>
            <a:endParaRPr lang="en-US" sz="1200" dirty="0">
              <a:solidFill>
                <a:srgbClr val="A6A6A6"/>
              </a:solidFill>
            </a:endParaRPr>
          </a:p>
        </p:txBody>
      </p:sp>
      <p:pic>
        <p:nvPicPr>
          <p:cNvPr id="16" name="Picture 15" descr="reading-room-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347" y="5805232"/>
            <a:ext cx="476100" cy="921971"/>
          </a:xfrm>
          <a:prstGeom prst="rect">
            <a:avLst/>
          </a:prstGeom>
        </p:spPr>
      </p:pic>
    </p:spTree>
    <p:extLst>
      <p:ext uri="{BB962C8B-B14F-4D97-AF65-F5344CB8AC3E}">
        <p14:creationId xmlns:p14="http://schemas.microsoft.com/office/powerpoint/2010/main" val="25180502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lair-wedge-pml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4" name="Title 3"/>
          <p:cNvSpPr>
            <a:spLocks noGrp="1"/>
          </p:cNvSpPr>
          <p:nvPr>
            <p:ph type="title"/>
          </p:nvPr>
        </p:nvSpPr>
        <p:spPr/>
        <p:txBody>
          <a:bodyPr>
            <a:normAutofit fontScale="90000"/>
          </a:bodyPr>
          <a:lstStyle/>
          <a:p>
            <a:r>
              <a:rPr lang="en-US" dirty="0"/>
              <a:t>Reading a Room Number: </a:t>
            </a:r>
            <a:r>
              <a:rPr lang="en-US" dirty="0" err="1"/>
              <a:t>PMLb</a:t>
            </a:r>
            <a:r>
              <a:rPr lang="en-US" dirty="0"/>
              <a:t> </a:t>
            </a:r>
            <a:r>
              <a:rPr lang="en-US" dirty="0" smtClean="0"/>
              <a:t>- </a:t>
            </a:r>
            <a:r>
              <a:rPr lang="en-US" dirty="0" err="1" smtClean="0"/>
              <a:t>PMLc</a:t>
            </a:r>
            <a:endParaRPr lang="en-US" dirty="0"/>
          </a:p>
        </p:txBody>
      </p:sp>
      <p:pic>
        <p:nvPicPr>
          <p:cNvPr id="9" name="Picture 8" descr="mglair-wedge-pmlb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12" name="TextBox 11"/>
          <p:cNvSpPr txBox="1"/>
          <p:nvPr/>
        </p:nvSpPr>
        <p:spPr>
          <a:xfrm>
            <a:off x="58101" y="4119887"/>
            <a:ext cx="287012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PMLb:read-room-number</a:t>
            </a:r>
            <a:r>
              <a:rPr lang="en-US" sz="1200" dirty="0" smtClean="0">
                <a:solidFill>
                  <a:srgbClr val="A6A6A6"/>
                </a:solidFill>
              </a:rPr>
              <a:t> ‘visual-efferent)</a:t>
            </a:r>
            <a:endParaRPr lang="en-US" sz="1200" dirty="0">
              <a:solidFill>
                <a:srgbClr val="A6A6A6"/>
              </a:solidFill>
            </a:endParaRPr>
          </a:p>
        </p:txBody>
      </p:sp>
      <p:sp>
        <p:nvSpPr>
          <p:cNvPr id="13" name="TextBox 12"/>
          <p:cNvSpPr txBox="1"/>
          <p:nvPr/>
        </p:nvSpPr>
        <p:spPr>
          <a:xfrm>
            <a:off x="58101" y="4396886"/>
            <a:ext cx="320104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a:t>
            </a:r>
            <a:r>
              <a:rPr lang="en-US" sz="1200" dirty="0" err="1">
                <a:solidFill>
                  <a:srgbClr val="A6A6A6"/>
                </a:solidFill>
              </a:rPr>
              <a:t>:</a:t>
            </a:r>
            <a:r>
              <a:rPr lang="en-US" sz="1200" dirty="0" err="1" smtClean="0">
                <a:solidFill>
                  <a:srgbClr val="A6A6A6"/>
                </a:solidFill>
              </a:rPr>
              <a:t>execute</a:t>
            </a:r>
            <a:r>
              <a:rPr lang="en-US" sz="1200" dirty="0" smtClean="0">
                <a:solidFill>
                  <a:srgbClr val="A6A6A6"/>
                </a:solidFill>
              </a:rPr>
              <a:t> ‘visual-efferent “(read . room)”)</a:t>
            </a:r>
            <a:endParaRPr lang="en-US" sz="1200" dirty="0">
              <a:solidFill>
                <a:srgbClr val="A6A6A6"/>
              </a:solidFill>
            </a:endParaRPr>
          </a:p>
        </p:txBody>
      </p:sp>
      <p:sp>
        <p:nvSpPr>
          <p:cNvPr id="14" name="TextBox 13"/>
          <p:cNvSpPr txBox="1"/>
          <p:nvPr/>
        </p:nvSpPr>
        <p:spPr>
          <a:xfrm>
            <a:off x="58101" y="4651070"/>
            <a:ext cx="3139351" cy="646331"/>
          </a:xfrm>
          <a:prstGeom prst="rect">
            <a:avLst/>
          </a:prstGeom>
          <a:noFill/>
        </p:spPr>
        <p:txBody>
          <a:bodyPr wrap="square" rtlCol="0">
            <a:spAutoFit/>
          </a:bodyPr>
          <a:lstStyle/>
          <a:p>
            <a:r>
              <a:rPr lang="en-US" sz="1200" b="1" i="1" dirty="0"/>
              <a:t>v</a:t>
            </a:r>
            <a:r>
              <a:rPr lang="en-US" sz="1200" b="1" i="1" dirty="0" smtClean="0"/>
              <a:t>isual-efferent </a:t>
            </a:r>
            <a:r>
              <a:rPr lang="en-US" sz="1200" i="1" dirty="0" smtClean="0"/>
              <a:t>data channel:</a:t>
            </a:r>
          </a:p>
          <a:p>
            <a:r>
              <a:rPr lang="en-US" sz="1200" i="1" dirty="0" smtClean="0"/>
              <a:t>            “(61179134445 . (</a:t>
            </a:r>
            <a:r>
              <a:rPr lang="en-US" sz="1200" i="1" dirty="0"/>
              <a:t>read . </a:t>
            </a:r>
            <a:r>
              <a:rPr lang="en-US" sz="1200" i="1" dirty="0" smtClean="0"/>
              <a:t>room))”</a:t>
            </a:r>
          </a:p>
          <a:p>
            <a:endParaRPr lang="en-US" sz="1200" b="1" i="1" dirty="0"/>
          </a:p>
        </p:txBody>
      </p:sp>
      <p:sp>
        <p:nvSpPr>
          <p:cNvPr id="15" name="TextBox 14"/>
          <p:cNvSpPr txBox="1"/>
          <p:nvPr/>
        </p:nvSpPr>
        <p:spPr>
          <a:xfrm>
            <a:off x="58101" y="2766044"/>
            <a:ext cx="1996310" cy="276999"/>
          </a:xfrm>
          <a:prstGeom prst="rect">
            <a:avLst/>
          </a:prstGeom>
          <a:noFill/>
        </p:spPr>
        <p:txBody>
          <a:bodyPr wrap="none" rtlCol="0">
            <a:spAutoFit/>
          </a:bodyPr>
          <a:lstStyle/>
          <a:p>
            <a:r>
              <a:rPr lang="en-US" sz="1200" dirty="0" smtClean="0">
                <a:solidFill>
                  <a:srgbClr val="A6A6A6"/>
                </a:solidFill>
              </a:rPr>
              <a:t>perform </a:t>
            </a:r>
            <a:r>
              <a:rPr lang="en-US" sz="1200" dirty="0" err="1" smtClean="0">
                <a:solidFill>
                  <a:srgbClr val="A6A6A6"/>
                </a:solidFill>
              </a:rPr>
              <a:t>readRoomNumber</a:t>
            </a:r>
            <a:r>
              <a:rPr lang="en-US" sz="1200" dirty="0" smtClean="0">
                <a:solidFill>
                  <a:srgbClr val="A6A6A6"/>
                </a:solidFill>
              </a:rPr>
              <a:t>() </a:t>
            </a:r>
            <a:endParaRPr lang="en-US" sz="1200" dirty="0">
              <a:solidFill>
                <a:srgbClr val="A6A6A6"/>
              </a:solidFill>
            </a:endParaRPr>
          </a:p>
        </p:txBody>
      </p:sp>
      <p:sp>
        <p:nvSpPr>
          <p:cNvPr id="16" name="TextBox 15"/>
          <p:cNvSpPr txBox="1"/>
          <p:nvPr/>
        </p:nvSpPr>
        <p:spPr>
          <a:xfrm>
            <a:off x="58101" y="3646939"/>
            <a:ext cx="800219" cy="276999"/>
          </a:xfrm>
          <a:prstGeom prst="rect">
            <a:avLst/>
          </a:prstGeom>
          <a:noFill/>
        </p:spPr>
        <p:txBody>
          <a:bodyPr wrap="none" rtlCol="0">
            <a:spAutoFit/>
          </a:bodyPr>
          <a:lstStyle/>
          <a:p>
            <a:r>
              <a:rPr lang="en-US" sz="1200" dirty="0" smtClean="0">
                <a:solidFill>
                  <a:srgbClr val="A6A6A6"/>
                </a:solidFill>
              </a:rPr>
              <a:t>(read-act)</a:t>
            </a:r>
            <a:endParaRPr lang="en-US" sz="1200" dirty="0">
              <a:solidFill>
                <a:srgbClr val="A6A6A6"/>
              </a:solidFill>
            </a:endParaRPr>
          </a:p>
        </p:txBody>
      </p:sp>
      <p:pic>
        <p:nvPicPr>
          <p:cNvPr id="19" name="Picture 18" descr="reading-room-n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3347" y="5805232"/>
            <a:ext cx="476100" cy="921971"/>
          </a:xfrm>
          <a:prstGeom prst="rect">
            <a:avLst/>
          </a:prstGeom>
        </p:spPr>
      </p:pic>
    </p:spTree>
    <p:extLst>
      <p:ext uri="{BB962C8B-B14F-4D97-AF65-F5344CB8AC3E}">
        <p14:creationId xmlns:p14="http://schemas.microsoft.com/office/powerpoint/2010/main" val="11368498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lair-wedge-pml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4" name="Title 3"/>
          <p:cNvSpPr>
            <a:spLocks noGrp="1"/>
          </p:cNvSpPr>
          <p:nvPr>
            <p:ph type="title"/>
          </p:nvPr>
        </p:nvSpPr>
        <p:spPr/>
        <p:txBody>
          <a:bodyPr/>
          <a:lstStyle/>
          <a:p>
            <a:r>
              <a:rPr lang="en-US" dirty="0"/>
              <a:t>Reading a Room Number: </a:t>
            </a:r>
            <a:r>
              <a:rPr lang="en-US" dirty="0" err="1"/>
              <a:t>PMLc</a:t>
            </a:r>
            <a:endParaRPr lang="en-US" dirty="0"/>
          </a:p>
        </p:txBody>
      </p:sp>
      <p:sp>
        <p:nvSpPr>
          <p:cNvPr id="15" name="TextBox 14"/>
          <p:cNvSpPr txBox="1"/>
          <p:nvPr/>
        </p:nvSpPr>
        <p:spPr>
          <a:xfrm>
            <a:off x="58101" y="4119887"/>
            <a:ext cx="287012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PMLb:read-room-number</a:t>
            </a:r>
            <a:r>
              <a:rPr lang="en-US" sz="1200" dirty="0" smtClean="0">
                <a:solidFill>
                  <a:srgbClr val="A6A6A6"/>
                </a:solidFill>
              </a:rPr>
              <a:t> ‘visual-efferent)</a:t>
            </a:r>
            <a:endParaRPr lang="en-US" sz="1200" dirty="0">
              <a:solidFill>
                <a:srgbClr val="A6A6A6"/>
              </a:solidFill>
            </a:endParaRPr>
          </a:p>
        </p:txBody>
      </p:sp>
      <p:sp>
        <p:nvSpPr>
          <p:cNvPr id="16" name="TextBox 15"/>
          <p:cNvSpPr txBox="1"/>
          <p:nvPr/>
        </p:nvSpPr>
        <p:spPr>
          <a:xfrm>
            <a:off x="58101" y="4396886"/>
            <a:ext cx="320104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a:t>
            </a:r>
            <a:r>
              <a:rPr lang="en-US" sz="1200" dirty="0" err="1">
                <a:solidFill>
                  <a:srgbClr val="A6A6A6"/>
                </a:solidFill>
              </a:rPr>
              <a:t>:</a:t>
            </a:r>
            <a:r>
              <a:rPr lang="en-US" sz="1200" dirty="0" err="1" smtClean="0">
                <a:solidFill>
                  <a:srgbClr val="A6A6A6"/>
                </a:solidFill>
              </a:rPr>
              <a:t>execute</a:t>
            </a:r>
            <a:r>
              <a:rPr lang="en-US" sz="1200" dirty="0" smtClean="0">
                <a:solidFill>
                  <a:srgbClr val="A6A6A6"/>
                </a:solidFill>
              </a:rPr>
              <a:t> ‘visual-efferent “(read . room)”)</a:t>
            </a:r>
            <a:endParaRPr lang="en-US" sz="1200" dirty="0">
              <a:solidFill>
                <a:srgbClr val="A6A6A6"/>
              </a:solidFill>
            </a:endParaRPr>
          </a:p>
        </p:txBody>
      </p:sp>
      <p:sp>
        <p:nvSpPr>
          <p:cNvPr id="17" name="TextBox 16"/>
          <p:cNvSpPr txBox="1"/>
          <p:nvPr/>
        </p:nvSpPr>
        <p:spPr>
          <a:xfrm>
            <a:off x="58101" y="4651070"/>
            <a:ext cx="3139351" cy="646331"/>
          </a:xfrm>
          <a:prstGeom prst="rect">
            <a:avLst/>
          </a:prstGeom>
          <a:noFill/>
        </p:spPr>
        <p:txBody>
          <a:bodyPr wrap="square" rtlCol="0">
            <a:spAutoFit/>
          </a:bodyPr>
          <a:lstStyle/>
          <a:p>
            <a:r>
              <a:rPr lang="en-US" sz="1200" b="1" dirty="0">
                <a:solidFill>
                  <a:srgbClr val="A6A6A6"/>
                </a:solidFill>
              </a:rPr>
              <a:t>v</a:t>
            </a:r>
            <a:r>
              <a:rPr lang="en-US" sz="1200" b="1" dirty="0" smtClean="0">
                <a:solidFill>
                  <a:srgbClr val="A6A6A6"/>
                </a:solidFill>
              </a:rPr>
              <a:t>isual-efferent </a:t>
            </a:r>
            <a:r>
              <a:rPr lang="en-US" sz="1200" dirty="0" smtClean="0">
                <a:solidFill>
                  <a:srgbClr val="A6A6A6"/>
                </a:solidFill>
              </a:rPr>
              <a:t>data channel:</a:t>
            </a:r>
          </a:p>
          <a:p>
            <a:r>
              <a:rPr lang="en-US" sz="1200" dirty="0">
                <a:solidFill>
                  <a:srgbClr val="A6A6A6"/>
                </a:solidFill>
              </a:rPr>
              <a:t> </a:t>
            </a:r>
            <a:r>
              <a:rPr lang="en-US" sz="1200" dirty="0" smtClean="0">
                <a:solidFill>
                  <a:srgbClr val="A6A6A6"/>
                </a:solidFill>
              </a:rPr>
              <a:t>          “(61179134445 . (</a:t>
            </a:r>
            <a:r>
              <a:rPr lang="en-US" sz="1200" dirty="0">
                <a:solidFill>
                  <a:srgbClr val="A6A6A6"/>
                </a:solidFill>
              </a:rPr>
              <a:t>read . </a:t>
            </a:r>
            <a:r>
              <a:rPr lang="en-US" sz="1200" dirty="0" smtClean="0">
                <a:solidFill>
                  <a:srgbClr val="A6A6A6"/>
                </a:solidFill>
              </a:rPr>
              <a:t>room))”</a:t>
            </a:r>
          </a:p>
          <a:p>
            <a:endParaRPr lang="en-US" sz="1200" b="1" dirty="0">
              <a:solidFill>
                <a:srgbClr val="A6A6A6"/>
              </a:solidFill>
            </a:endParaRPr>
          </a:p>
        </p:txBody>
      </p:sp>
      <p:sp>
        <p:nvSpPr>
          <p:cNvPr id="18" name="TextBox 17"/>
          <p:cNvSpPr txBox="1"/>
          <p:nvPr/>
        </p:nvSpPr>
        <p:spPr>
          <a:xfrm>
            <a:off x="58101" y="2766044"/>
            <a:ext cx="1996310" cy="276999"/>
          </a:xfrm>
          <a:prstGeom prst="rect">
            <a:avLst/>
          </a:prstGeom>
          <a:noFill/>
        </p:spPr>
        <p:txBody>
          <a:bodyPr wrap="none" rtlCol="0">
            <a:spAutoFit/>
          </a:bodyPr>
          <a:lstStyle/>
          <a:p>
            <a:r>
              <a:rPr lang="en-US" sz="1200" dirty="0" smtClean="0">
                <a:solidFill>
                  <a:srgbClr val="A6A6A6"/>
                </a:solidFill>
              </a:rPr>
              <a:t>perform </a:t>
            </a:r>
            <a:r>
              <a:rPr lang="en-US" sz="1200" dirty="0" err="1" smtClean="0">
                <a:solidFill>
                  <a:srgbClr val="A6A6A6"/>
                </a:solidFill>
              </a:rPr>
              <a:t>readRoomNumber</a:t>
            </a:r>
            <a:r>
              <a:rPr lang="en-US" sz="1200" dirty="0" smtClean="0">
                <a:solidFill>
                  <a:srgbClr val="A6A6A6"/>
                </a:solidFill>
              </a:rPr>
              <a:t>() </a:t>
            </a:r>
            <a:endParaRPr lang="en-US" sz="1200" dirty="0">
              <a:solidFill>
                <a:srgbClr val="A6A6A6"/>
              </a:solidFill>
            </a:endParaRPr>
          </a:p>
        </p:txBody>
      </p:sp>
      <p:sp>
        <p:nvSpPr>
          <p:cNvPr id="19" name="TextBox 18"/>
          <p:cNvSpPr txBox="1"/>
          <p:nvPr/>
        </p:nvSpPr>
        <p:spPr>
          <a:xfrm>
            <a:off x="58101" y="3646939"/>
            <a:ext cx="800219" cy="276999"/>
          </a:xfrm>
          <a:prstGeom prst="rect">
            <a:avLst/>
          </a:prstGeom>
          <a:noFill/>
        </p:spPr>
        <p:txBody>
          <a:bodyPr wrap="none" rtlCol="0">
            <a:spAutoFit/>
          </a:bodyPr>
          <a:lstStyle/>
          <a:p>
            <a:r>
              <a:rPr lang="en-US" sz="1200" dirty="0" smtClean="0">
                <a:solidFill>
                  <a:srgbClr val="A6A6A6"/>
                </a:solidFill>
              </a:rPr>
              <a:t>(read-act)</a:t>
            </a:r>
            <a:endParaRPr lang="en-US" sz="1200" dirty="0">
              <a:solidFill>
                <a:srgbClr val="A6A6A6"/>
              </a:solidFill>
            </a:endParaRPr>
          </a:p>
        </p:txBody>
      </p:sp>
      <p:sp>
        <p:nvSpPr>
          <p:cNvPr id="20" name="TextBox 19"/>
          <p:cNvSpPr txBox="1"/>
          <p:nvPr/>
        </p:nvSpPr>
        <p:spPr>
          <a:xfrm>
            <a:off x="58101" y="5158901"/>
            <a:ext cx="3326360" cy="646331"/>
          </a:xfrm>
          <a:prstGeom prst="rect">
            <a:avLst/>
          </a:prstGeom>
          <a:noFill/>
        </p:spPr>
        <p:txBody>
          <a:bodyPr wrap="none" rtlCol="0">
            <a:spAutoFit/>
          </a:bodyPr>
          <a:lstStyle/>
          <a:p>
            <a:r>
              <a:rPr lang="en-US" sz="1200" i="1" dirty="0" err="1" smtClean="0"/>
              <a:t>PMLc.handleImpulse</a:t>
            </a:r>
            <a:r>
              <a:rPr lang="en-US" sz="1200" i="1" dirty="0" smtClean="0"/>
              <a:t>(“visual-efferent”, </a:t>
            </a:r>
          </a:p>
          <a:p>
            <a:r>
              <a:rPr lang="en-US" sz="1200" i="1" dirty="0" smtClean="0"/>
              <a:t>                      “(</a:t>
            </a:r>
            <a:r>
              <a:rPr lang="en-US" sz="1200" i="1" dirty="0"/>
              <a:t>61179134445 . (read . room))”</a:t>
            </a:r>
          </a:p>
          <a:p>
            <a:endParaRPr lang="en-US" sz="1200" i="1" dirty="0"/>
          </a:p>
        </p:txBody>
      </p:sp>
      <p:pic>
        <p:nvPicPr>
          <p:cNvPr id="22" name="Picture 21" descr="reading-room-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347" y="5805232"/>
            <a:ext cx="476100" cy="921971"/>
          </a:xfrm>
          <a:prstGeom prst="rect">
            <a:avLst/>
          </a:prstGeom>
        </p:spPr>
      </p:pic>
    </p:spTree>
    <p:extLst>
      <p:ext uri="{BB962C8B-B14F-4D97-AF65-F5344CB8AC3E}">
        <p14:creationId xmlns:p14="http://schemas.microsoft.com/office/powerpoint/2010/main" val="1092024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lair-wedge-s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4" name="Title 3"/>
          <p:cNvSpPr>
            <a:spLocks noGrp="1"/>
          </p:cNvSpPr>
          <p:nvPr>
            <p:ph type="title"/>
          </p:nvPr>
        </p:nvSpPr>
        <p:spPr/>
        <p:txBody>
          <a:bodyPr/>
          <a:lstStyle/>
          <a:p>
            <a:r>
              <a:rPr lang="en-US" dirty="0"/>
              <a:t>Reading a Room Number: SAL</a:t>
            </a:r>
          </a:p>
        </p:txBody>
      </p:sp>
      <p:sp>
        <p:nvSpPr>
          <p:cNvPr id="7" name="TextBox 6"/>
          <p:cNvSpPr txBox="1"/>
          <p:nvPr/>
        </p:nvSpPr>
        <p:spPr>
          <a:xfrm>
            <a:off x="58101" y="4119887"/>
            <a:ext cx="287012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PMLb:read-room-number</a:t>
            </a:r>
            <a:r>
              <a:rPr lang="en-US" sz="1200" dirty="0" smtClean="0">
                <a:solidFill>
                  <a:srgbClr val="A6A6A6"/>
                </a:solidFill>
              </a:rPr>
              <a:t> ‘visual-efferent)</a:t>
            </a:r>
            <a:endParaRPr lang="en-US" sz="1200" dirty="0">
              <a:solidFill>
                <a:srgbClr val="A6A6A6"/>
              </a:solidFill>
            </a:endParaRPr>
          </a:p>
        </p:txBody>
      </p:sp>
      <p:sp>
        <p:nvSpPr>
          <p:cNvPr id="8" name="TextBox 7"/>
          <p:cNvSpPr txBox="1"/>
          <p:nvPr/>
        </p:nvSpPr>
        <p:spPr>
          <a:xfrm>
            <a:off x="58101" y="4396886"/>
            <a:ext cx="320104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a:t>
            </a:r>
            <a:r>
              <a:rPr lang="en-US" sz="1200" dirty="0" err="1">
                <a:solidFill>
                  <a:srgbClr val="A6A6A6"/>
                </a:solidFill>
              </a:rPr>
              <a:t>:</a:t>
            </a:r>
            <a:r>
              <a:rPr lang="en-US" sz="1200" dirty="0" err="1" smtClean="0">
                <a:solidFill>
                  <a:srgbClr val="A6A6A6"/>
                </a:solidFill>
              </a:rPr>
              <a:t>execute</a:t>
            </a:r>
            <a:r>
              <a:rPr lang="en-US" sz="1200" dirty="0" smtClean="0">
                <a:solidFill>
                  <a:srgbClr val="A6A6A6"/>
                </a:solidFill>
              </a:rPr>
              <a:t> ‘visual-efferent “(read . room)”)</a:t>
            </a:r>
            <a:endParaRPr lang="en-US" sz="1200" dirty="0">
              <a:solidFill>
                <a:srgbClr val="A6A6A6"/>
              </a:solidFill>
            </a:endParaRPr>
          </a:p>
        </p:txBody>
      </p:sp>
      <p:sp>
        <p:nvSpPr>
          <p:cNvPr id="9" name="TextBox 8"/>
          <p:cNvSpPr txBox="1"/>
          <p:nvPr/>
        </p:nvSpPr>
        <p:spPr>
          <a:xfrm>
            <a:off x="58101" y="4651070"/>
            <a:ext cx="3139351" cy="646331"/>
          </a:xfrm>
          <a:prstGeom prst="rect">
            <a:avLst/>
          </a:prstGeom>
          <a:noFill/>
        </p:spPr>
        <p:txBody>
          <a:bodyPr wrap="square" rtlCol="0">
            <a:spAutoFit/>
          </a:bodyPr>
          <a:lstStyle/>
          <a:p>
            <a:r>
              <a:rPr lang="en-US" sz="1200" b="1" dirty="0">
                <a:solidFill>
                  <a:srgbClr val="A6A6A6"/>
                </a:solidFill>
              </a:rPr>
              <a:t>v</a:t>
            </a:r>
            <a:r>
              <a:rPr lang="en-US" sz="1200" b="1" dirty="0" smtClean="0">
                <a:solidFill>
                  <a:srgbClr val="A6A6A6"/>
                </a:solidFill>
              </a:rPr>
              <a:t>isual-efferent </a:t>
            </a:r>
            <a:r>
              <a:rPr lang="en-US" sz="1200" dirty="0" smtClean="0">
                <a:solidFill>
                  <a:srgbClr val="A6A6A6"/>
                </a:solidFill>
              </a:rPr>
              <a:t>data channel:</a:t>
            </a:r>
          </a:p>
          <a:p>
            <a:r>
              <a:rPr lang="en-US" sz="1200" dirty="0">
                <a:solidFill>
                  <a:srgbClr val="A6A6A6"/>
                </a:solidFill>
              </a:rPr>
              <a:t> </a:t>
            </a:r>
            <a:r>
              <a:rPr lang="en-US" sz="1200" dirty="0" smtClean="0">
                <a:solidFill>
                  <a:srgbClr val="A6A6A6"/>
                </a:solidFill>
              </a:rPr>
              <a:t>          “(61179134445 . (</a:t>
            </a:r>
            <a:r>
              <a:rPr lang="en-US" sz="1200" dirty="0">
                <a:solidFill>
                  <a:srgbClr val="A6A6A6"/>
                </a:solidFill>
              </a:rPr>
              <a:t>read . </a:t>
            </a:r>
            <a:r>
              <a:rPr lang="en-US" sz="1200" dirty="0" smtClean="0">
                <a:solidFill>
                  <a:srgbClr val="A6A6A6"/>
                </a:solidFill>
              </a:rPr>
              <a:t>room))”</a:t>
            </a:r>
          </a:p>
          <a:p>
            <a:endParaRPr lang="en-US" sz="1200" b="1" dirty="0">
              <a:solidFill>
                <a:srgbClr val="A6A6A6"/>
              </a:solidFill>
            </a:endParaRPr>
          </a:p>
        </p:txBody>
      </p:sp>
      <p:sp>
        <p:nvSpPr>
          <p:cNvPr id="10" name="TextBox 9"/>
          <p:cNvSpPr txBox="1"/>
          <p:nvPr/>
        </p:nvSpPr>
        <p:spPr>
          <a:xfrm>
            <a:off x="58101" y="2766044"/>
            <a:ext cx="1996310" cy="276999"/>
          </a:xfrm>
          <a:prstGeom prst="rect">
            <a:avLst/>
          </a:prstGeom>
          <a:noFill/>
        </p:spPr>
        <p:txBody>
          <a:bodyPr wrap="none" rtlCol="0">
            <a:spAutoFit/>
          </a:bodyPr>
          <a:lstStyle/>
          <a:p>
            <a:r>
              <a:rPr lang="en-US" sz="1200" dirty="0" smtClean="0">
                <a:solidFill>
                  <a:srgbClr val="A6A6A6"/>
                </a:solidFill>
              </a:rPr>
              <a:t>perform </a:t>
            </a:r>
            <a:r>
              <a:rPr lang="en-US" sz="1200" dirty="0" err="1" smtClean="0">
                <a:solidFill>
                  <a:srgbClr val="A6A6A6"/>
                </a:solidFill>
              </a:rPr>
              <a:t>readRoomNumber</a:t>
            </a:r>
            <a:r>
              <a:rPr lang="en-US" sz="1200" dirty="0" smtClean="0">
                <a:solidFill>
                  <a:srgbClr val="A6A6A6"/>
                </a:solidFill>
              </a:rPr>
              <a:t>() </a:t>
            </a:r>
            <a:endParaRPr lang="en-US" sz="1200" dirty="0">
              <a:solidFill>
                <a:srgbClr val="A6A6A6"/>
              </a:solidFill>
            </a:endParaRPr>
          </a:p>
        </p:txBody>
      </p:sp>
      <p:sp>
        <p:nvSpPr>
          <p:cNvPr id="11" name="TextBox 10"/>
          <p:cNvSpPr txBox="1"/>
          <p:nvPr/>
        </p:nvSpPr>
        <p:spPr>
          <a:xfrm>
            <a:off x="58101" y="3646939"/>
            <a:ext cx="800219" cy="276999"/>
          </a:xfrm>
          <a:prstGeom prst="rect">
            <a:avLst/>
          </a:prstGeom>
          <a:noFill/>
        </p:spPr>
        <p:txBody>
          <a:bodyPr wrap="none" rtlCol="0">
            <a:spAutoFit/>
          </a:bodyPr>
          <a:lstStyle/>
          <a:p>
            <a:r>
              <a:rPr lang="en-US" sz="1200" dirty="0" smtClean="0">
                <a:solidFill>
                  <a:srgbClr val="A6A6A6"/>
                </a:solidFill>
              </a:rPr>
              <a:t>(read-act)</a:t>
            </a:r>
            <a:endParaRPr lang="en-US" sz="1200" dirty="0">
              <a:solidFill>
                <a:srgbClr val="A6A6A6"/>
              </a:solidFill>
            </a:endParaRPr>
          </a:p>
        </p:txBody>
      </p:sp>
      <p:sp>
        <p:nvSpPr>
          <p:cNvPr id="15" name="TextBox 14"/>
          <p:cNvSpPr txBox="1"/>
          <p:nvPr/>
        </p:nvSpPr>
        <p:spPr>
          <a:xfrm>
            <a:off x="58101" y="5158901"/>
            <a:ext cx="3326360" cy="646331"/>
          </a:xfrm>
          <a:prstGeom prst="rect">
            <a:avLst/>
          </a:prstGeom>
          <a:noFill/>
        </p:spPr>
        <p:txBody>
          <a:bodyPr wrap="none" rtlCol="0">
            <a:spAutoFit/>
          </a:bodyPr>
          <a:lstStyle/>
          <a:p>
            <a:r>
              <a:rPr lang="en-US" sz="1200" dirty="0" err="1" smtClean="0">
                <a:solidFill>
                  <a:srgbClr val="A6A6A6"/>
                </a:solidFill>
              </a:rPr>
              <a:t>PMLc.handleImpulse</a:t>
            </a:r>
            <a:r>
              <a:rPr lang="en-US" sz="1200" dirty="0" smtClean="0">
                <a:solidFill>
                  <a:srgbClr val="A6A6A6"/>
                </a:solidFill>
              </a:rPr>
              <a:t>(“visual-efferent”,</a:t>
            </a:r>
          </a:p>
          <a:p>
            <a:r>
              <a:rPr lang="en-US" sz="1200" dirty="0">
                <a:solidFill>
                  <a:srgbClr val="A6A6A6"/>
                </a:solidFill>
              </a:rPr>
              <a:t> </a:t>
            </a:r>
            <a:r>
              <a:rPr lang="en-US" sz="1200" dirty="0" smtClean="0">
                <a:solidFill>
                  <a:srgbClr val="A6A6A6"/>
                </a:solidFill>
              </a:rPr>
              <a:t>                      “(</a:t>
            </a:r>
            <a:r>
              <a:rPr lang="en-US" sz="1200" dirty="0">
                <a:solidFill>
                  <a:srgbClr val="A6A6A6"/>
                </a:solidFill>
              </a:rPr>
              <a:t>61179134445 . (read . room))”</a:t>
            </a:r>
          </a:p>
          <a:p>
            <a:endParaRPr lang="en-US" sz="1200" dirty="0">
              <a:solidFill>
                <a:srgbClr val="A6A6A6"/>
              </a:solidFill>
            </a:endParaRPr>
          </a:p>
        </p:txBody>
      </p:sp>
      <p:sp>
        <p:nvSpPr>
          <p:cNvPr id="16" name="TextBox 15"/>
          <p:cNvSpPr txBox="1"/>
          <p:nvPr/>
        </p:nvSpPr>
        <p:spPr>
          <a:xfrm>
            <a:off x="58101" y="5634466"/>
            <a:ext cx="1767732" cy="276999"/>
          </a:xfrm>
          <a:prstGeom prst="rect">
            <a:avLst/>
          </a:prstGeom>
          <a:noFill/>
        </p:spPr>
        <p:txBody>
          <a:bodyPr wrap="none" rtlCol="0">
            <a:spAutoFit/>
          </a:bodyPr>
          <a:lstStyle/>
          <a:p>
            <a:r>
              <a:rPr lang="en-US" sz="1200" i="1" dirty="0" err="1" smtClean="0"/>
              <a:t>bot.senseRoomNumber</a:t>
            </a:r>
            <a:r>
              <a:rPr lang="en-US" sz="1200" i="1" dirty="0" smtClean="0"/>
              <a:t>()</a:t>
            </a:r>
            <a:endParaRPr lang="en-US" sz="1200" i="1" dirty="0"/>
          </a:p>
        </p:txBody>
      </p:sp>
      <p:pic>
        <p:nvPicPr>
          <p:cNvPr id="3" name="Picture 2" descr="reading-room-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347" y="5805232"/>
            <a:ext cx="476100" cy="921971"/>
          </a:xfrm>
          <a:prstGeom prst="rect">
            <a:avLst/>
          </a:prstGeom>
        </p:spPr>
      </p:pic>
    </p:spTree>
    <p:extLst>
      <p:ext uri="{BB962C8B-B14F-4D97-AF65-F5344CB8AC3E}">
        <p14:creationId xmlns:p14="http://schemas.microsoft.com/office/powerpoint/2010/main" val="36420656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lair-wedge-s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4" name="Title 3"/>
          <p:cNvSpPr>
            <a:spLocks noGrp="1"/>
          </p:cNvSpPr>
          <p:nvPr>
            <p:ph type="title"/>
          </p:nvPr>
        </p:nvSpPr>
        <p:spPr/>
        <p:txBody>
          <a:bodyPr/>
          <a:lstStyle/>
          <a:p>
            <a:r>
              <a:rPr lang="en-US" dirty="0"/>
              <a:t>Reading a Room Number: SAL</a:t>
            </a:r>
          </a:p>
        </p:txBody>
      </p:sp>
      <p:sp>
        <p:nvSpPr>
          <p:cNvPr id="16" name="TextBox 15"/>
          <p:cNvSpPr txBox="1"/>
          <p:nvPr/>
        </p:nvSpPr>
        <p:spPr>
          <a:xfrm>
            <a:off x="6858000" y="5634466"/>
            <a:ext cx="1767732" cy="276999"/>
          </a:xfrm>
          <a:prstGeom prst="rect">
            <a:avLst/>
          </a:prstGeom>
          <a:noFill/>
        </p:spPr>
        <p:txBody>
          <a:bodyPr wrap="none" rtlCol="0">
            <a:spAutoFit/>
          </a:bodyPr>
          <a:lstStyle/>
          <a:p>
            <a:r>
              <a:rPr lang="en-US" sz="1200" i="1" dirty="0" err="1" smtClean="0"/>
              <a:t>bot.senseRoomNumber</a:t>
            </a:r>
            <a:r>
              <a:rPr lang="en-US" sz="1200" i="1" dirty="0" smtClean="0"/>
              <a:t>()</a:t>
            </a:r>
            <a:endParaRPr lang="en-US" sz="1200" i="1" dirty="0"/>
          </a:p>
        </p:txBody>
      </p:sp>
      <p:pic>
        <p:nvPicPr>
          <p:cNvPr id="12" name="Picture 11" descr="reading-room-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197" y="5805232"/>
            <a:ext cx="476100" cy="921971"/>
          </a:xfrm>
          <a:prstGeom prst="rect">
            <a:avLst/>
          </a:prstGeom>
        </p:spPr>
      </p:pic>
      <p:sp>
        <p:nvSpPr>
          <p:cNvPr id="6" name="TextBox 5"/>
          <p:cNvSpPr txBox="1"/>
          <p:nvPr/>
        </p:nvSpPr>
        <p:spPr>
          <a:xfrm>
            <a:off x="58101" y="4119887"/>
            <a:ext cx="287012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PMLb:read-room-number</a:t>
            </a:r>
            <a:r>
              <a:rPr lang="en-US" sz="1200" dirty="0" smtClean="0">
                <a:solidFill>
                  <a:srgbClr val="A6A6A6"/>
                </a:solidFill>
              </a:rPr>
              <a:t> ‘visual-efferent)</a:t>
            </a:r>
            <a:endParaRPr lang="en-US" sz="1200" dirty="0">
              <a:solidFill>
                <a:srgbClr val="A6A6A6"/>
              </a:solidFill>
            </a:endParaRPr>
          </a:p>
        </p:txBody>
      </p:sp>
      <p:sp>
        <p:nvSpPr>
          <p:cNvPr id="7" name="TextBox 6"/>
          <p:cNvSpPr txBox="1"/>
          <p:nvPr/>
        </p:nvSpPr>
        <p:spPr>
          <a:xfrm>
            <a:off x="58101" y="4396886"/>
            <a:ext cx="320104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a:t>
            </a:r>
            <a:r>
              <a:rPr lang="en-US" sz="1200" dirty="0" err="1">
                <a:solidFill>
                  <a:srgbClr val="A6A6A6"/>
                </a:solidFill>
              </a:rPr>
              <a:t>:</a:t>
            </a:r>
            <a:r>
              <a:rPr lang="en-US" sz="1200" dirty="0" err="1" smtClean="0">
                <a:solidFill>
                  <a:srgbClr val="A6A6A6"/>
                </a:solidFill>
              </a:rPr>
              <a:t>execute</a:t>
            </a:r>
            <a:r>
              <a:rPr lang="en-US" sz="1200" dirty="0" smtClean="0">
                <a:solidFill>
                  <a:srgbClr val="A6A6A6"/>
                </a:solidFill>
              </a:rPr>
              <a:t> ‘visual-efferent “(read . room)”)</a:t>
            </a:r>
            <a:endParaRPr lang="en-US" sz="1200" dirty="0">
              <a:solidFill>
                <a:srgbClr val="A6A6A6"/>
              </a:solidFill>
            </a:endParaRPr>
          </a:p>
        </p:txBody>
      </p:sp>
      <p:sp>
        <p:nvSpPr>
          <p:cNvPr id="8" name="TextBox 7"/>
          <p:cNvSpPr txBox="1"/>
          <p:nvPr/>
        </p:nvSpPr>
        <p:spPr>
          <a:xfrm>
            <a:off x="58101" y="4651070"/>
            <a:ext cx="3139351" cy="646331"/>
          </a:xfrm>
          <a:prstGeom prst="rect">
            <a:avLst/>
          </a:prstGeom>
          <a:noFill/>
        </p:spPr>
        <p:txBody>
          <a:bodyPr wrap="square" rtlCol="0">
            <a:spAutoFit/>
          </a:bodyPr>
          <a:lstStyle/>
          <a:p>
            <a:r>
              <a:rPr lang="en-US" sz="1200" b="1" dirty="0">
                <a:solidFill>
                  <a:srgbClr val="A6A6A6"/>
                </a:solidFill>
              </a:rPr>
              <a:t>v</a:t>
            </a:r>
            <a:r>
              <a:rPr lang="en-US" sz="1200" b="1" dirty="0" smtClean="0">
                <a:solidFill>
                  <a:srgbClr val="A6A6A6"/>
                </a:solidFill>
              </a:rPr>
              <a:t>isual-efferent </a:t>
            </a:r>
            <a:r>
              <a:rPr lang="en-US" sz="1200" dirty="0" smtClean="0">
                <a:solidFill>
                  <a:srgbClr val="A6A6A6"/>
                </a:solidFill>
              </a:rPr>
              <a:t>data channel:</a:t>
            </a:r>
          </a:p>
          <a:p>
            <a:r>
              <a:rPr lang="en-US" sz="1200" dirty="0">
                <a:solidFill>
                  <a:srgbClr val="A6A6A6"/>
                </a:solidFill>
              </a:rPr>
              <a:t> </a:t>
            </a:r>
            <a:r>
              <a:rPr lang="en-US" sz="1200" dirty="0" smtClean="0">
                <a:solidFill>
                  <a:srgbClr val="A6A6A6"/>
                </a:solidFill>
              </a:rPr>
              <a:t>          “(61179134445 . (</a:t>
            </a:r>
            <a:r>
              <a:rPr lang="en-US" sz="1200" dirty="0">
                <a:solidFill>
                  <a:srgbClr val="A6A6A6"/>
                </a:solidFill>
              </a:rPr>
              <a:t>read . </a:t>
            </a:r>
            <a:r>
              <a:rPr lang="en-US" sz="1200" dirty="0" smtClean="0">
                <a:solidFill>
                  <a:srgbClr val="A6A6A6"/>
                </a:solidFill>
              </a:rPr>
              <a:t>room))”</a:t>
            </a:r>
          </a:p>
          <a:p>
            <a:endParaRPr lang="en-US" sz="1200" b="1" dirty="0">
              <a:solidFill>
                <a:srgbClr val="A6A6A6"/>
              </a:solidFill>
            </a:endParaRPr>
          </a:p>
        </p:txBody>
      </p:sp>
      <p:sp>
        <p:nvSpPr>
          <p:cNvPr id="9" name="TextBox 8"/>
          <p:cNvSpPr txBox="1"/>
          <p:nvPr/>
        </p:nvSpPr>
        <p:spPr>
          <a:xfrm>
            <a:off x="58101" y="2766044"/>
            <a:ext cx="1996310" cy="276999"/>
          </a:xfrm>
          <a:prstGeom prst="rect">
            <a:avLst/>
          </a:prstGeom>
          <a:noFill/>
        </p:spPr>
        <p:txBody>
          <a:bodyPr wrap="none" rtlCol="0">
            <a:spAutoFit/>
          </a:bodyPr>
          <a:lstStyle/>
          <a:p>
            <a:r>
              <a:rPr lang="en-US" sz="1200" dirty="0" smtClean="0">
                <a:solidFill>
                  <a:srgbClr val="A6A6A6"/>
                </a:solidFill>
              </a:rPr>
              <a:t>perform </a:t>
            </a:r>
            <a:r>
              <a:rPr lang="en-US" sz="1200" dirty="0" err="1" smtClean="0">
                <a:solidFill>
                  <a:srgbClr val="A6A6A6"/>
                </a:solidFill>
              </a:rPr>
              <a:t>readRoomNumber</a:t>
            </a:r>
            <a:r>
              <a:rPr lang="en-US" sz="1200" dirty="0" smtClean="0">
                <a:solidFill>
                  <a:srgbClr val="A6A6A6"/>
                </a:solidFill>
              </a:rPr>
              <a:t>() </a:t>
            </a:r>
            <a:endParaRPr lang="en-US" sz="1200" dirty="0">
              <a:solidFill>
                <a:srgbClr val="A6A6A6"/>
              </a:solidFill>
            </a:endParaRPr>
          </a:p>
        </p:txBody>
      </p:sp>
      <p:sp>
        <p:nvSpPr>
          <p:cNvPr id="10" name="TextBox 9"/>
          <p:cNvSpPr txBox="1"/>
          <p:nvPr/>
        </p:nvSpPr>
        <p:spPr>
          <a:xfrm>
            <a:off x="58101" y="3646939"/>
            <a:ext cx="800219" cy="276999"/>
          </a:xfrm>
          <a:prstGeom prst="rect">
            <a:avLst/>
          </a:prstGeom>
          <a:noFill/>
        </p:spPr>
        <p:txBody>
          <a:bodyPr wrap="none" rtlCol="0">
            <a:spAutoFit/>
          </a:bodyPr>
          <a:lstStyle/>
          <a:p>
            <a:r>
              <a:rPr lang="en-US" sz="1200" dirty="0" smtClean="0">
                <a:solidFill>
                  <a:srgbClr val="A6A6A6"/>
                </a:solidFill>
              </a:rPr>
              <a:t>(read-act)</a:t>
            </a:r>
            <a:endParaRPr lang="en-US" sz="1200" dirty="0">
              <a:solidFill>
                <a:srgbClr val="A6A6A6"/>
              </a:solidFill>
            </a:endParaRPr>
          </a:p>
        </p:txBody>
      </p:sp>
      <p:sp>
        <p:nvSpPr>
          <p:cNvPr id="11" name="TextBox 10"/>
          <p:cNvSpPr txBox="1"/>
          <p:nvPr/>
        </p:nvSpPr>
        <p:spPr>
          <a:xfrm>
            <a:off x="58101" y="5158901"/>
            <a:ext cx="3283078" cy="646331"/>
          </a:xfrm>
          <a:prstGeom prst="rect">
            <a:avLst/>
          </a:prstGeom>
          <a:noFill/>
        </p:spPr>
        <p:txBody>
          <a:bodyPr wrap="none" rtlCol="0">
            <a:spAutoFit/>
          </a:bodyPr>
          <a:lstStyle/>
          <a:p>
            <a:r>
              <a:rPr lang="en-US" sz="1200" dirty="0" err="1" smtClean="0">
                <a:solidFill>
                  <a:srgbClr val="A6A6A6"/>
                </a:solidFill>
              </a:rPr>
              <a:t>PMLc.handleImpulse</a:t>
            </a:r>
            <a:r>
              <a:rPr lang="en-US" sz="1200" dirty="0" smtClean="0">
                <a:solidFill>
                  <a:srgbClr val="A6A6A6"/>
                </a:solidFill>
              </a:rPr>
              <a:t>(“visual-efferent”, </a:t>
            </a:r>
          </a:p>
          <a:p>
            <a:r>
              <a:rPr lang="en-US" sz="1200" dirty="0" smtClean="0">
                <a:solidFill>
                  <a:srgbClr val="A6A6A6"/>
                </a:solidFill>
              </a:rPr>
              <a:t>                      “(</a:t>
            </a:r>
            <a:r>
              <a:rPr lang="en-US" sz="1200" dirty="0">
                <a:solidFill>
                  <a:srgbClr val="A6A6A6"/>
                </a:solidFill>
              </a:rPr>
              <a:t>61179134445 . (read . room))”</a:t>
            </a:r>
          </a:p>
          <a:p>
            <a:endParaRPr lang="en-US" sz="1200" dirty="0">
              <a:solidFill>
                <a:srgbClr val="A6A6A6"/>
              </a:solidFill>
            </a:endParaRPr>
          </a:p>
        </p:txBody>
      </p:sp>
      <p:sp>
        <p:nvSpPr>
          <p:cNvPr id="13" name="TextBox 12"/>
          <p:cNvSpPr txBox="1"/>
          <p:nvPr/>
        </p:nvSpPr>
        <p:spPr>
          <a:xfrm>
            <a:off x="58101"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spTree>
    <p:extLst>
      <p:ext uri="{BB962C8B-B14F-4D97-AF65-F5344CB8AC3E}">
        <p14:creationId xmlns:p14="http://schemas.microsoft.com/office/powerpoint/2010/main" val="3860514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906" y="1869597"/>
            <a:ext cx="4818888" cy="4483578"/>
          </a:xfrm>
          <a:prstGeom prst="rect">
            <a:avLst/>
          </a:prstGeom>
        </p:spPr>
      </p:pic>
      <p:sp>
        <p:nvSpPr>
          <p:cNvPr id="2" name="Title 1"/>
          <p:cNvSpPr>
            <a:spLocks noGrp="1"/>
          </p:cNvSpPr>
          <p:nvPr>
            <p:ph type="title"/>
          </p:nvPr>
        </p:nvSpPr>
        <p:spPr/>
        <p:txBody>
          <a:bodyPr/>
          <a:lstStyle/>
          <a:p>
            <a:r>
              <a:rPr lang="en-US" dirty="0" err="1" smtClean="0"/>
              <a:t>Perceptuo</a:t>
            </a:r>
            <a:r>
              <a:rPr lang="en-US" dirty="0" smtClean="0"/>
              <a:t>-Motor Layer</a:t>
            </a:r>
            <a:endParaRPr lang="en-US" dirty="0"/>
          </a:p>
        </p:txBody>
      </p:sp>
      <p:sp>
        <p:nvSpPr>
          <p:cNvPr id="3" name="Content Placeholder 2"/>
          <p:cNvSpPr>
            <a:spLocks noGrp="1"/>
          </p:cNvSpPr>
          <p:nvPr>
            <p:ph idx="1"/>
          </p:nvPr>
        </p:nvSpPr>
        <p:spPr/>
        <p:txBody>
          <a:bodyPr/>
          <a:lstStyle/>
          <a:p>
            <a:r>
              <a:rPr lang="en-US" dirty="0" err="1" smtClean="0"/>
              <a:t>PMLa</a:t>
            </a:r>
            <a:endParaRPr lang="en-US" dirty="0" smtClean="0"/>
          </a:p>
          <a:p>
            <a:r>
              <a:rPr lang="en-US" dirty="0" smtClean="0"/>
              <a:t>PMLs</a:t>
            </a:r>
          </a:p>
          <a:p>
            <a:r>
              <a:rPr lang="en-US" dirty="0" err="1" smtClean="0"/>
              <a:t>PMLb</a:t>
            </a:r>
            <a:endParaRPr lang="en-US" dirty="0" smtClean="0"/>
          </a:p>
          <a:p>
            <a:r>
              <a:rPr lang="en-US" dirty="0" err="1" smtClean="0"/>
              <a:t>PMLc</a:t>
            </a:r>
            <a:endParaRPr lang="en-US" dirty="0" smtClean="0"/>
          </a:p>
          <a:p>
            <a:endParaRPr lang="en-US" dirty="0"/>
          </a:p>
        </p:txBody>
      </p:sp>
      <p:sp>
        <p:nvSpPr>
          <p:cNvPr id="4" name="Date Placeholder 3"/>
          <p:cNvSpPr>
            <a:spLocks noGrp="1"/>
          </p:cNvSpPr>
          <p:nvPr>
            <p:ph type="dt" sz="half" idx="10"/>
          </p:nvPr>
        </p:nvSpPr>
        <p:spPr/>
        <p:txBody>
          <a:bodyPr/>
          <a:lstStyle/>
          <a:p>
            <a:fld id="{2BEC00F0-F926-46BA-B91C-1674D1171A0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8</a:t>
            </a:fld>
            <a:endParaRPr lang="en-US"/>
          </a:p>
        </p:txBody>
      </p:sp>
    </p:spTree>
    <p:extLst>
      <p:ext uri="{BB962C8B-B14F-4D97-AF65-F5344CB8AC3E}">
        <p14:creationId xmlns:p14="http://schemas.microsoft.com/office/powerpoint/2010/main" val="28023079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lair-wedge-pml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4" name="Title 3"/>
          <p:cNvSpPr>
            <a:spLocks noGrp="1"/>
          </p:cNvSpPr>
          <p:nvPr>
            <p:ph type="title"/>
          </p:nvPr>
        </p:nvSpPr>
        <p:spPr/>
        <p:txBody>
          <a:bodyPr/>
          <a:lstStyle/>
          <a:p>
            <a:r>
              <a:rPr lang="en-US" dirty="0"/>
              <a:t>Reading a Room Number: </a:t>
            </a:r>
            <a:r>
              <a:rPr lang="en-US" dirty="0" err="1"/>
              <a:t>PMLc</a:t>
            </a:r>
            <a:endParaRPr lang="en-US" dirty="0"/>
          </a:p>
        </p:txBody>
      </p:sp>
      <p:sp>
        <p:nvSpPr>
          <p:cNvPr id="5" name="TextBox 4"/>
          <p:cNvSpPr txBox="1"/>
          <p:nvPr/>
        </p:nvSpPr>
        <p:spPr>
          <a:xfrm>
            <a:off x="6553200" y="4964226"/>
            <a:ext cx="2046804" cy="276999"/>
          </a:xfrm>
          <a:prstGeom prst="rect">
            <a:avLst/>
          </a:prstGeom>
          <a:noFill/>
        </p:spPr>
        <p:txBody>
          <a:bodyPr wrap="none" rtlCol="0">
            <a:spAutoFit/>
          </a:bodyPr>
          <a:lstStyle/>
          <a:p>
            <a:r>
              <a:rPr lang="en-US" sz="1200" i="1" dirty="0" err="1" smtClean="0"/>
              <a:t>PMLc.handleRoomNumber</a:t>
            </a:r>
            <a:r>
              <a:rPr lang="en-US" sz="1200" i="1" dirty="0" smtClean="0"/>
              <a:t>(5)</a:t>
            </a:r>
            <a:endParaRPr lang="en-US" sz="1200" i="1" dirty="0"/>
          </a:p>
        </p:txBody>
      </p:sp>
      <p:sp>
        <p:nvSpPr>
          <p:cNvPr id="9" name="TextBox 8"/>
          <p:cNvSpPr txBox="1"/>
          <p:nvPr/>
        </p:nvSpPr>
        <p:spPr>
          <a:xfrm>
            <a:off x="6832272"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pic>
        <p:nvPicPr>
          <p:cNvPr id="10" name="Picture 9" descr="reading-room-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197" y="5805232"/>
            <a:ext cx="476100" cy="921971"/>
          </a:xfrm>
          <a:prstGeom prst="rect">
            <a:avLst/>
          </a:prstGeom>
        </p:spPr>
      </p:pic>
      <p:sp>
        <p:nvSpPr>
          <p:cNvPr id="7" name="TextBox 6"/>
          <p:cNvSpPr txBox="1"/>
          <p:nvPr/>
        </p:nvSpPr>
        <p:spPr>
          <a:xfrm>
            <a:off x="58101" y="4119887"/>
            <a:ext cx="287012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PMLb:read-room-number</a:t>
            </a:r>
            <a:r>
              <a:rPr lang="en-US" sz="1200" dirty="0" smtClean="0">
                <a:solidFill>
                  <a:srgbClr val="A6A6A6"/>
                </a:solidFill>
              </a:rPr>
              <a:t> ‘visual-efferent)</a:t>
            </a:r>
            <a:endParaRPr lang="en-US" sz="1200" dirty="0">
              <a:solidFill>
                <a:srgbClr val="A6A6A6"/>
              </a:solidFill>
            </a:endParaRPr>
          </a:p>
        </p:txBody>
      </p:sp>
      <p:sp>
        <p:nvSpPr>
          <p:cNvPr id="8" name="TextBox 7"/>
          <p:cNvSpPr txBox="1"/>
          <p:nvPr/>
        </p:nvSpPr>
        <p:spPr>
          <a:xfrm>
            <a:off x="58101" y="4396886"/>
            <a:ext cx="320104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a:t>
            </a:r>
            <a:r>
              <a:rPr lang="en-US" sz="1200" dirty="0" err="1">
                <a:solidFill>
                  <a:srgbClr val="A6A6A6"/>
                </a:solidFill>
              </a:rPr>
              <a:t>:</a:t>
            </a:r>
            <a:r>
              <a:rPr lang="en-US" sz="1200" dirty="0" err="1" smtClean="0">
                <a:solidFill>
                  <a:srgbClr val="A6A6A6"/>
                </a:solidFill>
              </a:rPr>
              <a:t>execute</a:t>
            </a:r>
            <a:r>
              <a:rPr lang="en-US" sz="1200" dirty="0" smtClean="0">
                <a:solidFill>
                  <a:srgbClr val="A6A6A6"/>
                </a:solidFill>
              </a:rPr>
              <a:t> ‘visual-efferent “(read . room)”)</a:t>
            </a:r>
            <a:endParaRPr lang="en-US" sz="1200" dirty="0">
              <a:solidFill>
                <a:srgbClr val="A6A6A6"/>
              </a:solidFill>
            </a:endParaRPr>
          </a:p>
        </p:txBody>
      </p:sp>
      <p:sp>
        <p:nvSpPr>
          <p:cNvPr id="11" name="TextBox 10"/>
          <p:cNvSpPr txBox="1"/>
          <p:nvPr/>
        </p:nvSpPr>
        <p:spPr>
          <a:xfrm>
            <a:off x="58101" y="4651070"/>
            <a:ext cx="3139351" cy="646331"/>
          </a:xfrm>
          <a:prstGeom prst="rect">
            <a:avLst/>
          </a:prstGeom>
          <a:noFill/>
        </p:spPr>
        <p:txBody>
          <a:bodyPr wrap="square" rtlCol="0">
            <a:spAutoFit/>
          </a:bodyPr>
          <a:lstStyle/>
          <a:p>
            <a:r>
              <a:rPr lang="en-US" sz="1200" b="1" dirty="0">
                <a:solidFill>
                  <a:srgbClr val="A6A6A6"/>
                </a:solidFill>
              </a:rPr>
              <a:t>v</a:t>
            </a:r>
            <a:r>
              <a:rPr lang="en-US" sz="1200" b="1" dirty="0" smtClean="0">
                <a:solidFill>
                  <a:srgbClr val="A6A6A6"/>
                </a:solidFill>
              </a:rPr>
              <a:t>isual-efferent </a:t>
            </a:r>
            <a:r>
              <a:rPr lang="en-US" sz="1200" dirty="0" smtClean="0">
                <a:solidFill>
                  <a:srgbClr val="A6A6A6"/>
                </a:solidFill>
              </a:rPr>
              <a:t>data channel:</a:t>
            </a:r>
          </a:p>
          <a:p>
            <a:r>
              <a:rPr lang="en-US" sz="1200" dirty="0">
                <a:solidFill>
                  <a:srgbClr val="A6A6A6"/>
                </a:solidFill>
              </a:rPr>
              <a:t> </a:t>
            </a:r>
            <a:r>
              <a:rPr lang="en-US" sz="1200" dirty="0" smtClean="0">
                <a:solidFill>
                  <a:srgbClr val="A6A6A6"/>
                </a:solidFill>
              </a:rPr>
              <a:t>          “(61179134445 . (</a:t>
            </a:r>
            <a:r>
              <a:rPr lang="en-US" sz="1200" dirty="0">
                <a:solidFill>
                  <a:srgbClr val="A6A6A6"/>
                </a:solidFill>
              </a:rPr>
              <a:t>read . </a:t>
            </a:r>
            <a:r>
              <a:rPr lang="en-US" sz="1200" dirty="0" smtClean="0">
                <a:solidFill>
                  <a:srgbClr val="A6A6A6"/>
                </a:solidFill>
              </a:rPr>
              <a:t>room))”</a:t>
            </a:r>
          </a:p>
          <a:p>
            <a:endParaRPr lang="en-US" sz="1200" b="1" dirty="0">
              <a:solidFill>
                <a:srgbClr val="A6A6A6"/>
              </a:solidFill>
            </a:endParaRPr>
          </a:p>
        </p:txBody>
      </p:sp>
      <p:sp>
        <p:nvSpPr>
          <p:cNvPr id="12" name="TextBox 11"/>
          <p:cNvSpPr txBox="1"/>
          <p:nvPr/>
        </p:nvSpPr>
        <p:spPr>
          <a:xfrm>
            <a:off x="58101" y="2766044"/>
            <a:ext cx="1996310" cy="276999"/>
          </a:xfrm>
          <a:prstGeom prst="rect">
            <a:avLst/>
          </a:prstGeom>
          <a:noFill/>
        </p:spPr>
        <p:txBody>
          <a:bodyPr wrap="none" rtlCol="0">
            <a:spAutoFit/>
          </a:bodyPr>
          <a:lstStyle/>
          <a:p>
            <a:r>
              <a:rPr lang="en-US" sz="1200" dirty="0" smtClean="0">
                <a:solidFill>
                  <a:srgbClr val="A6A6A6"/>
                </a:solidFill>
              </a:rPr>
              <a:t>perform </a:t>
            </a:r>
            <a:r>
              <a:rPr lang="en-US" sz="1200" dirty="0" err="1" smtClean="0">
                <a:solidFill>
                  <a:srgbClr val="A6A6A6"/>
                </a:solidFill>
              </a:rPr>
              <a:t>readRoomNumber</a:t>
            </a:r>
            <a:r>
              <a:rPr lang="en-US" sz="1200" dirty="0" smtClean="0">
                <a:solidFill>
                  <a:srgbClr val="A6A6A6"/>
                </a:solidFill>
              </a:rPr>
              <a:t>() </a:t>
            </a:r>
            <a:endParaRPr lang="en-US" sz="1200" dirty="0">
              <a:solidFill>
                <a:srgbClr val="A6A6A6"/>
              </a:solidFill>
            </a:endParaRPr>
          </a:p>
        </p:txBody>
      </p:sp>
      <p:sp>
        <p:nvSpPr>
          <p:cNvPr id="13" name="TextBox 12"/>
          <p:cNvSpPr txBox="1"/>
          <p:nvPr/>
        </p:nvSpPr>
        <p:spPr>
          <a:xfrm>
            <a:off x="58101" y="3646939"/>
            <a:ext cx="800219" cy="276999"/>
          </a:xfrm>
          <a:prstGeom prst="rect">
            <a:avLst/>
          </a:prstGeom>
          <a:noFill/>
        </p:spPr>
        <p:txBody>
          <a:bodyPr wrap="none" rtlCol="0">
            <a:spAutoFit/>
          </a:bodyPr>
          <a:lstStyle/>
          <a:p>
            <a:r>
              <a:rPr lang="en-US" sz="1200" dirty="0" smtClean="0">
                <a:solidFill>
                  <a:srgbClr val="A6A6A6"/>
                </a:solidFill>
              </a:rPr>
              <a:t>(read-act)</a:t>
            </a:r>
            <a:endParaRPr lang="en-US" sz="1200" dirty="0">
              <a:solidFill>
                <a:srgbClr val="A6A6A6"/>
              </a:solidFill>
            </a:endParaRPr>
          </a:p>
        </p:txBody>
      </p:sp>
      <p:sp>
        <p:nvSpPr>
          <p:cNvPr id="14" name="TextBox 13"/>
          <p:cNvSpPr txBox="1"/>
          <p:nvPr/>
        </p:nvSpPr>
        <p:spPr>
          <a:xfrm>
            <a:off x="58101" y="5158901"/>
            <a:ext cx="3326360" cy="646331"/>
          </a:xfrm>
          <a:prstGeom prst="rect">
            <a:avLst/>
          </a:prstGeom>
          <a:noFill/>
        </p:spPr>
        <p:txBody>
          <a:bodyPr wrap="none" rtlCol="0">
            <a:spAutoFit/>
          </a:bodyPr>
          <a:lstStyle/>
          <a:p>
            <a:r>
              <a:rPr lang="en-US" sz="1200" dirty="0" err="1" smtClean="0">
                <a:solidFill>
                  <a:srgbClr val="A6A6A6"/>
                </a:solidFill>
              </a:rPr>
              <a:t>PMLc.handleImpulse</a:t>
            </a:r>
            <a:r>
              <a:rPr lang="en-US" sz="1200" dirty="0" smtClean="0">
                <a:solidFill>
                  <a:srgbClr val="A6A6A6"/>
                </a:solidFill>
              </a:rPr>
              <a:t>(“visual-efferent”, </a:t>
            </a:r>
          </a:p>
          <a:p>
            <a:r>
              <a:rPr lang="en-US" sz="1200" dirty="0">
                <a:solidFill>
                  <a:srgbClr val="A6A6A6"/>
                </a:solidFill>
              </a:rPr>
              <a:t> </a:t>
            </a:r>
            <a:r>
              <a:rPr lang="en-US" sz="1200" dirty="0" smtClean="0">
                <a:solidFill>
                  <a:srgbClr val="A6A6A6"/>
                </a:solidFill>
              </a:rPr>
              <a:t>                      “(</a:t>
            </a:r>
            <a:r>
              <a:rPr lang="en-US" sz="1200" dirty="0">
                <a:solidFill>
                  <a:srgbClr val="A6A6A6"/>
                </a:solidFill>
              </a:rPr>
              <a:t>61179134445 . (read . room))”</a:t>
            </a:r>
          </a:p>
          <a:p>
            <a:endParaRPr lang="en-US" sz="1200" dirty="0">
              <a:solidFill>
                <a:srgbClr val="A6A6A6"/>
              </a:solidFill>
            </a:endParaRPr>
          </a:p>
        </p:txBody>
      </p:sp>
      <p:sp>
        <p:nvSpPr>
          <p:cNvPr id="15" name="TextBox 14"/>
          <p:cNvSpPr txBox="1"/>
          <p:nvPr/>
        </p:nvSpPr>
        <p:spPr>
          <a:xfrm>
            <a:off x="58101"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spTree>
    <p:extLst>
      <p:ext uri="{BB962C8B-B14F-4D97-AF65-F5344CB8AC3E}">
        <p14:creationId xmlns:p14="http://schemas.microsoft.com/office/powerpoint/2010/main" val="7959013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lair-wedge-pml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4" name="Title 3"/>
          <p:cNvSpPr>
            <a:spLocks noGrp="1"/>
          </p:cNvSpPr>
          <p:nvPr>
            <p:ph type="title"/>
          </p:nvPr>
        </p:nvSpPr>
        <p:spPr/>
        <p:txBody>
          <a:bodyPr/>
          <a:lstStyle/>
          <a:p>
            <a:r>
              <a:rPr lang="en-US" dirty="0"/>
              <a:t>Reading a Room Number: </a:t>
            </a:r>
            <a:r>
              <a:rPr lang="en-US" dirty="0" err="1"/>
              <a:t>PMLc</a:t>
            </a:r>
            <a:endParaRPr lang="en-US" dirty="0"/>
          </a:p>
        </p:txBody>
      </p:sp>
      <p:sp>
        <p:nvSpPr>
          <p:cNvPr id="5" name="TextBox 4"/>
          <p:cNvSpPr txBox="1"/>
          <p:nvPr/>
        </p:nvSpPr>
        <p:spPr>
          <a:xfrm>
            <a:off x="6583041" y="4964226"/>
            <a:ext cx="2046804" cy="276999"/>
          </a:xfrm>
          <a:prstGeom prst="rect">
            <a:avLst/>
          </a:prstGeom>
          <a:noFill/>
        </p:spPr>
        <p:txBody>
          <a:bodyPr wrap="none" rtlCol="0">
            <a:spAutoFit/>
          </a:bodyPr>
          <a:lstStyle/>
          <a:p>
            <a:r>
              <a:rPr lang="en-US" sz="1200" dirty="0" err="1" smtClean="0">
                <a:solidFill>
                  <a:srgbClr val="A6A6A6"/>
                </a:solidFill>
              </a:rPr>
              <a:t>PMLc.handleRoomNumber</a:t>
            </a:r>
            <a:r>
              <a:rPr lang="en-US" sz="1200" dirty="0" smtClean="0">
                <a:solidFill>
                  <a:srgbClr val="A6A6A6"/>
                </a:solidFill>
              </a:rPr>
              <a:t>(5)</a:t>
            </a:r>
            <a:endParaRPr lang="en-US" sz="1200" dirty="0">
              <a:solidFill>
                <a:srgbClr val="A6A6A6"/>
              </a:solidFill>
            </a:endParaRPr>
          </a:p>
        </p:txBody>
      </p:sp>
      <p:sp>
        <p:nvSpPr>
          <p:cNvPr id="9" name="TextBox 8"/>
          <p:cNvSpPr txBox="1"/>
          <p:nvPr/>
        </p:nvSpPr>
        <p:spPr>
          <a:xfrm>
            <a:off x="6862113"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pic>
        <p:nvPicPr>
          <p:cNvPr id="10" name="Picture 9" descr="reading-room-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197" y="5805232"/>
            <a:ext cx="476100" cy="921971"/>
          </a:xfrm>
          <a:prstGeom prst="rect">
            <a:avLst/>
          </a:prstGeom>
        </p:spPr>
      </p:pic>
      <p:sp>
        <p:nvSpPr>
          <p:cNvPr id="11" name="TextBox 10"/>
          <p:cNvSpPr txBox="1"/>
          <p:nvPr/>
        </p:nvSpPr>
        <p:spPr>
          <a:xfrm>
            <a:off x="5867400" y="4687227"/>
            <a:ext cx="2762445" cy="276999"/>
          </a:xfrm>
          <a:prstGeom prst="rect">
            <a:avLst/>
          </a:prstGeom>
          <a:noFill/>
        </p:spPr>
        <p:txBody>
          <a:bodyPr wrap="none" rtlCol="0">
            <a:spAutoFit/>
          </a:bodyPr>
          <a:lstStyle/>
          <a:p>
            <a:r>
              <a:rPr lang="en-US" sz="1200" i="1" dirty="0" err="1" smtClean="0"/>
              <a:t>PMLc.handleSense</a:t>
            </a:r>
            <a:r>
              <a:rPr lang="en-US" sz="1200" i="1" dirty="0" smtClean="0"/>
              <a:t>(“vision”, “(room . 5)”)</a:t>
            </a:r>
            <a:endParaRPr lang="en-US" sz="1200" i="1" dirty="0"/>
          </a:p>
        </p:txBody>
      </p:sp>
      <p:sp>
        <p:nvSpPr>
          <p:cNvPr id="8" name="TextBox 7"/>
          <p:cNvSpPr txBox="1"/>
          <p:nvPr/>
        </p:nvSpPr>
        <p:spPr>
          <a:xfrm>
            <a:off x="58101" y="4119887"/>
            <a:ext cx="287012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PMLb:read-room-number</a:t>
            </a:r>
            <a:r>
              <a:rPr lang="en-US" sz="1200" dirty="0" smtClean="0">
                <a:solidFill>
                  <a:srgbClr val="A6A6A6"/>
                </a:solidFill>
              </a:rPr>
              <a:t> ‘visual-efferent)</a:t>
            </a:r>
            <a:endParaRPr lang="en-US" sz="1200" dirty="0">
              <a:solidFill>
                <a:srgbClr val="A6A6A6"/>
              </a:solidFill>
            </a:endParaRPr>
          </a:p>
        </p:txBody>
      </p:sp>
      <p:sp>
        <p:nvSpPr>
          <p:cNvPr id="12" name="TextBox 11"/>
          <p:cNvSpPr txBox="1"/>
          <p:nvPr/>
        </p:nvSpPr>
        <p:spPr>
          <a:xfrm>
            <a:off x="58101" y="4396886"/>
            <a:ext cx="320104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a:t>
            </a:r>
            <a:r>
              <a:rPr lang="en-US" sz="1200" dirty="0" err="1">
                <a:solidFill>
                  <a:srgbClr val="A6A6A6"/>
                </a:solidFill>
              </a:rPr>
              <a:t>:</a:t>
            </a:r>
            <a:r>
              <a:rPr lang="en-US" sz="1200" dirty="0" err="1" smtClean="0">
                <a:solidFill>
                  <a:srgbClr val="A6A6A6"/>
                </a:solidFill>
              </a:rPr>
              <a:t>execute</a:t>
            </a:r>
            <a:r>
              <a:rPr lang="en-US" sz="1200" dirty="0" smtClean="0">
                <a:solidFill>
                  <a:srgbClr val="A6A6A6"/>
                </a:solidFill>
              </a:rPr>
              <a:t> ‘visual-efferent “(read . room)”)</a:t>
            </a:r>
            <a:endParaRPr lang="en-US" sz="1200" dirty="0">
              <a:solidFill>
                <a:srgbClr val="A6A6A6"/>
              </a:solidFill>
            </a:endParaRPr>
          </a:p>
        </p:txBody>
      </p:sp>
      <p:sp>
        <p:nvSpPr>
          <p:cNvPr id="13" name="TextBox 12"/>
          <p:cNvSpPr txBox="1"/>
          <p:nvPr/>
        </p:nvSpPr>
        <p:spPr>
          <a:xfrm>
            <a:off x="58101" y="4651070"/>
            <a:ext cx="3139351" cy="646331"/>
          </a:xfrm>
          <a:prstGeom prst="rect">
            <a:avLst/>
          </a:prstGeom>
          <a:noFill/>
        </p:spPr>
        <p:txBody>
          <a:bodyPr wrap="square" rtlCol="0">
            <a:spAutoFit/>
          </a:bodyPr>
          <a:lstStyle/>
          <a:p>
            <a:r>
              <a:rPr lang="en-US" sz="1200" b="1" dirty="0">
                <a:solidFill>
                  <a:srgbClr val="A6A6A6"/>
                </a:solidFill>
              </a:rPr>
              <a:t>v</a:t>
            </a:r>
            <a:r>
              <a:rPr lang="en-US" sz="1200" b="1" dirty="0" smtClean="0">
                <a:solidFill>
                  <a:srgbClr val="A6A6A6"/>
                </a:solidFill>
              </a:rPr>
              <a:t>isual-efferent </a:t>
            </a:r>
            <a:r>
              <a:rPr lang="en-US" sz="1200" dirty="0" smtClean="0">
                <a:solidFill>
                  <a:srgbClr val="A6A6A6"/>
                </a:solidFill>
              </a:rPr>
              <a:t>data channel:</a:t>
            </a:r>
          </a:p>
          <a:p>
            <a:r>
              <a:rPr lang="en-US" sz="1200" dirty="0">
                <a:solidFill>
                  <a:srgbClr val="A6A6A6"/>
                </a:solidFill>
              </a:rPr>
              <a:t> </a:t>
            </a:r>
            <a:r>
              <a:rPr lang="en-US" sz="1200" dirty="0" smtClean="0">
                <a:solidFill>
                  <a:srgbClr val="A6A6A6"/>
                </a:solidFill>
              </a:rPr>
              <a:t>          “(61179134445 . (</a:t>
            </a:r>
            <a:r>
              <a:rPr lang="en-US" sz="1200" dirty="0">
                <a:solidFill>
                  <a:srgbClr val="A6A6A6"/>
                </a:solidFill>
              </a:rPr>
              <a:t>read . </a:t>
            </a:r>
            <a:r>
              <a:rPr lang="en-US" sz="1200" dirty="0" smtClean="0">
                <a:solidFill>
                  <a:srgbClr val="A6A6A6"/>
                </a:solidFill>
              </a:rPr>
              <a:t>room))”</a:t>
            </a:r>
          </a:p>
          <a:p>
            <a:endParaRPr lang="en-US" sz="1200" b="1" dirty="0">
              <a:solidFill>
                <a:srgbClr val="A6A6A6"/>
              </a:solidFill>
            </a:endParaRPr>
          </a:p>
        </p:txBody>
      </p:sp>
      <p:sp>
        <p:nvSpPr>
          <p:cNvPr id="14" name="TextBox 13"/>
          <p:cNvSpPr txBox="1"/>
          <p:nvPr/>
        </p:nvSpPr>
        <p:spPr>
          <a:xfrm>
            <a:off x="58101" y="2766044"/>
            <a:ext cx="1996310" cy="276999"/>
          </a:xfrm>
          <a:prstGeom prst="rect">
            <a:avLst/>
          </a:prstGeom>
          <a:noFill/>
        </p:spPr>
        <p:txBody>
          <a:bodyPr wrap="none" rtlCol="0">
            <a:spAutoFit/>
          </a:bodyPr>
          <a:lstStyle/>
          <a:p>
            <a:r>
              <a:rPr lang="en-US" sz="1200" dirty="0" smtClean="0">
                <a:solidFill>
                  <a:srgbClr val="A6A6A6"/>
                </a:solidFill>
              </a:rPr>
              <a:t>perform </a:t>
            </a:r>
            <a:r>
              <a:rPr lang="en-US" sz="1200" dirty="0" err="1" smtClean="0">
                <a:solidFill>
                  <a:srgbClr val="A6A6A6"/>
                </a:solidFill>
              </a:rPr>
              <a:t>readRoomNumber</a:t>
            </a:r>
            <a:r>
              <a:rPr lang="en-US" sz="1200" dirty="0" smtClean="0">
                <a:solidFill>
                  <a:srgbClr val="A6A6A6"/>
                </a:solidFill>
              </a:rPr>
              <a:t>() </a:t>
            </a:r>
            <a:endParaRPr lang="en-US" sz="1200" dirty="0">
              <a:solidFill>
                <a:srgbClr val="A6A6A6"/>
              </a:solidFill>
            </a:endParaRPr>
          </a:p>
        </p:txBody>
      </p:sp>
      <p:sp>
        <p:nvSpPr>
          <p:cNvPr id="15" name="TextBox 14"/>
          <p:cNvSpPr txBox="1"/>
          <p:nvPr/>
        </p:nvSpPr>
        <p:spPr>
          <a:xfrm>
            <a:off x="58101" y="3646939"/>
            <a:ext cx="800219" cy="276999"/>
          </a:xfrm>
          <a:prstGeom prst="rect">
            <a:avLst/>
          </a:prstGeom>
          <a:noFill/>
        </p:spPr>
        <p:txBody>
          <a:bodyPr wrap="none" rtlCol="0">
            <a:spAutoFit/>
          </a:bodyPr>
          <a:lstStyle/>
          <a:p>
            <a:r>
              <a:rPr lang="en-US" sz="1200" dirty="0" smtClean="0">
                <a:solidFill>
                  <a:srgbClr val="A6A6A6"/>
                </a:solidFill>
              </a:rPr>
              <a:t>(read-act)</a:t>
            </a:r>
            <a:endParaRPr lang="en-US" sz="1200" dirty="0">
              <a:solidFill>
                <a:srgbClr val="A6A6A6"/>
              </a:solidFill>
            </a:endParaRPr>
          </a:p>
        </p:txBody>
      </p:sp>
      <p:sp>
        <p:nvSpPr>
          <p:cNvPr id="16" name="TextBox 15"/>
          <p:cNvSpPr txBox="1"/>
          <p:nvPr/>
        </p:nvSpPr>
        <p:spPr>
          <a:xfrm>
            <a:off x="58101" y="5158901"/>
            <a:ext cx="3283078" cy="646331"/>
          </a:xfrm>
          <a:prstGeom prst="rect">
            <a:avLst/>
          </a:prstGeom>
          <a:noFill/>
        </p:spPr>
        <p:txBody>
          <a:bodyPr wrap="none" rtlCol="0">
            <a:spAutoFit/>
          </a:bodyPr>
          <a:lstStyle/>
          <a:p>
            <a:r>
              <a:rPr lang="en-US" sz="1200" dirty="0" err="1" smtClean="0">
                <a:solidFill>
                  <a:srgbClr val="A6A6A6"/>
                </a:solidFill>
              </a:rPr>
              <a:t>PMLc.handleImpulse</a:t>
            </a:r>
            <a:r>
              <a:rPr lang="en-US" sz="1200" dirty="0" smtClean="0">
                <a:solidFill>
                  <a:srgbClr val="A6A6A6"/>
                </a:solidFill>
              </a:rPr>
              <a:t>(“visual-efferent”, </a:t>
            </a:r>
          </a:p>
          <a:p>
            <a:r>
              <a:rPr lang="en-US" sz="1200" dirty="0" smtClean="0">
                <a:solidFill>
                  <a:srgbClr val="A6A6A6"/>
                </a:solidFill>
              </a:rPr>
              <a:t>                      “(</a:t>
            </a:r>
            <a:r>
              <a:rPr lang="en-US" sz="1200" dirty="0">
                <a:solidFill>
                  <a:srgbClr val="A6A6A6"/>
                </a:solidFill>
              </a:rPr>
              <a:t>61179134445 . (read . room))”</a:t>
            </a:r>
          </a:p>
          <a:p>
            <a:endParaRPr lang="en-US" sz="1200" dirty="0">
              <a:solidFill>
                <a:srgbClr val="A6A6A6"/>
              </a:solidFill>
            </a:endParaRPr>
          </a:p>
        </p:txBody>
      </p:sp>
      <p:sp>
        <p:nvSpPr>
          <p:cNvPr id="17" name="TextBox 16"/>
          <p:cNvSpPr txBox="1"/>
          <p:nvPr/>
        </p:nvSpPr>
        <p:spPr>
          <a:xfrm>
            <a:off x="58101"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spTree>
    <p:extLst>
      <p:ext uri="{BB962C8B-B14F-4D97-AF65-F5344CB8AC3E}">
        <p14:creationId xmlns:p14="http://schemas.microsoft.com/office/powerpoint/2010/main" val="1651498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lair-wedge-pml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4" name="Title 3"/>
          <p:cNvSpPr>
            <a:spLocks noGrp="1"/>
          </p:cNvSpPr>
          <p:nvPr>
            <p:ph type="title"/>
          </p:nvPr>
        </p:nvSpPr>
        <p:spPr/>
        <p:txBody>
          <a:bodyPr>
            <a:normAutofit fontScale="90000"/>
          </a:bodyPr>
          <a:lstStyle/>
          <a:p>
            <a:r>
              <a:rPr lang="en-US" dirty="0"/>
              <a:t>Reading a Room Number: </a:t>
            </a:r>
            <a:r>
              <a:rPr lang="en-US" dirty="0" err="1" smtClean="0"/>
              <a:t>PMLc</a:t>
            </a:r>
            <a:r>
              <a:rPr lang="en-US" dirty="0" smtClean="0"/>
              <a:t> - </a:t>
            </a:r>
            <a:r>
              <a:rPr lang="en-US" dirty="0" err="1" smtClean="0"/>
              <a:t>PMLb</a:t>
            </a:r>
            <a:endParaRPr lang="en-US" dirty="0"/>
          </a:p>
        </p:txBody>
      </p:sp>
      <p:pic>
        <p:nvPicPr>
          <p:cNvPr id="9" name="Picture 8" descr="mglair-wedge-pmlb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10" name="TextBox 9"/>
          <p:cNvSpPr txBox="1"/>
          <p:nvPr/>
        </p:nvSpPr>
        <p:spPr>
          <a:xfrm>
            <a:off x="6583041" y="4964226"/>
            <a:ext cx="2046804" cy="276999"/>
          </a:xfrm>
          <a:prstGeom prst="rect">
            <a:avLst/>
          </a:prstGeom>
          <a:noFill/>
        </p:spPr>
        <p:txBody>
          <a:bodyPr wrap="none" rtlCol="0">
            <a:spAutoFit/>
          </a:bodyPr>
          <a:lstStyle/>
          <a:p>
            <a:r>
              <a:rPr lang="en-US" sz="1200" dirty="0" err="1" smtClean="0">
                <a:solidFill>
                  <a:srgbClr val="A6A6A6"/>
                </a:solidFill>
              </a:rPr>
              <a:t>PMLc.handleRoomNumber</a:t>
            </a:r>
            <a:r>
              <a:rPr lang="en-US" sz="1200" dirty="0" smtClean="0">
                <a:solidFill>
                  <a:srgbClr val="A6A6A6"/>
                </a:solidFill>
              </a:rPr>
              <a:t>(5)</a:t>
            </a:r>
            <a:endParaRPr lang="en-US" sz="1200" dirty="0">
              <a:solidFill>
                <a:srgbClr val="A6A6A6"/>
              </a:solidFill>
            </a:endParaRPr>
          </a:p>
        </p:txBody>
      </p:sp>
      <p:sp>
        <p:nvSpPr>
          <p:cNvPr id="11" name="TextBox 10"/>
          <p:cNvSpPr txBox="1"/>
          <p:nvPr/>
        </p:nvSpPr>
        <p:spPr>
          <a:xfrm>
            <a:off x="6862113"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pic>
        <p:nvPicPr>
          <p:cNvPr id="17" name="Picture 16" descr="reading-room-n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1197" y="5805232"/>
            <a:ext cx="476100" cy="921971"/>
          </a:xfrm>
          <a:prstGeom prst="rect">
            <a:avLst/>
          </a:prstGeom>
        </p:spPr>
      </p:pic>
      <p:sp>
        <p:nvSpPr>
          <p:cNvPr id="21" name="TextBox 20"/>
          <p:cNvSpPr txBox="1"/>
          <p:nvPr/>
        </p:nvSpPr>
        <p:spPr>
          <a:xfrm>
            <a:off x="5867400" y="4687227"/>
            <a:ext cx="2762445" cy="276999"/>
          </a:xfrm>
          <a:prstGeom prst="rect">
            <a:avLst/>
          </a:prstGeom>
          <a:noFill/>
        </p:spPr>
        <p:txBody>
          <a:bodyPr wrap="none" rtlCol="0">
            <a:spAutoFit/>
          </a:bodyPr>
          <a:lstStyle/>
          <a:p>
            <a:r>
              <a:rPr lang="en-US" sz="1200" dirty="0" err="1" smtClean="0">
                <a:solidFill>
                  <a:srgbClr val="A6A6A6"/>
                </a:solidFill>
              </a:rPr>
              <a:t>PMLc.handleSense</a:t>
            </a:r>
            <a:r>
              <a:rPr lang="en-US" sz="1200" dirty="0" smtClean="0">
                <a:solidFill>
                  <a:srgbClr val="A6A6A6"/>
                </a:solidFill>
              </a:rPr>
              <a:t>(“vision”, “(room . 5)”)</a:t>
            </a:r>
            <a:endParaRPr lang="en-US" sz="1200" dirty="0">
              <a:solidFill>
                <a:srgbClr val="A6A6A6"/>
              </a:solidFill>
            </a:endParaRPr>
          </a:p>
        </p:txBody>
      </p:sp>
      <p:sp>
        <p:nvSpPr>
          <p:cNvPr id="22" name="TextBox 21"/>
          <p:cNvSpPr txBox="1"/>
          <p:nvPr/>
        </p:nvSpPr>
        <p:spPr>
          <a:xfrm>
            <a:off x="6393104" y="4361914"/>
            <a:ext cx="2522296" cy="461665"/>
          </a:xfrm>
          <a:prstGeom prst="rect">
            <a:avLst/>
          </a:prstGeom>
          <a:noFill/>
        </p:spPr>
        <p:txBody>
          <a:bodyPr wrap="square" rtlCol="0">
            <a:spAutoFit/>
          </a:bodyPr>
          <a:lstStyle/>
          <a:p>
            <a:r>
              <a:rPr lang="en-US" sz="1200" b="1" i="1" dirty="0"/>
              <a:t>v</a:t>
            </a:r>
            <a:r>
              <a:rPr lang="en-US" sz="1200" b="1" i="1" dirty="0" smtClean="0"/>
              <a:t>ision </a:t>
            </a:r>
            <a:r>
              <a:rPr lang="en-US" sz="1200" i="1" dirty="0" smtClean="0"/>
              <a:t>data channel:  “(room . 5)”</a:t>
            </a:r>
          </a:p>
          <a:p>
            <a:endParaRPr lang="en-US" sz="1200" b="1" i="1" dirty="0"/>
          </a:p>
        </p:txBody>
      </p:sp>
      <p:sp>
        <p:nvSpPr>
          <p:cNvPr id="12" name="TextBox 11"/>
          <p:cNvSpPr txBox="1"/>
          <p:nvPr/>
        </p:nvSpPr>
        <p:spPr>
          <a:xfrm>
            <a:off x="58101" y="4119887"/>
            <a:ext cx="287012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PMLb:read-room-number</a:t>
            </a:r>
            <a:r>
              <a:rPr lang="en-US" sz="1200" dirty="0" smtClean="0">
                <a:solidFill>
                  <a:srgbClr val="A6A6A6"/>
                </a:solidFill>
              </a:rPr>
              <a:t> ‘visual-efferent)</a:t>
            </a:r>
            <a:endParaRPr lang="en-US" sz="1200" dirty="0">
              <a:solidFill>
                <a:srgbClr val="A6A6A6"/>
              </a:solidFill>
            </a:endParaRPr>
          </a:p>
        </p:txBody>
      </p:sp>
      <p:sp>
        <p:nvSpPr>
          <p:cNvPr id="13" name="TextBox 12"/>
          <p:cNvSpPr txBox="1"/>
          <p:nvPr/>
        </p:nvSpPr>
        <p:spPr>
          <a:xfrm>
            <a:off x="58101" y="4396886"/>
            <a:ext cx="320104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a:t>
            </a:r>
            <a:r>
              <a:rPr lang="en-US" sz="1200" dirty="0" err="1">
                <a:solidFill>
                  <a:srgbClr val="A6A6A6"/>
                </a:solidFill>
              </a:rPr>
              <a:t>:</a:t>
            </a:r>
            <a:r>
              <a:rPr lang="en-US" sz="1200" dirty="0" err="1" smtClean="0">
                <a:solidFill>
                  <a:srgbClr val="A6A6A6"/>
                </a:solidFill>
              </a:rPr>
              <a:t>execute</a:t>
            </a:r>
            <a:r>
              <a:rPr lang="en-US" sz="1200" dirty="0" smtClean="0">
                <a:solidFill>
                  <a:srgbClr val="A6A6A6"/>
                </a:solidFill>
              </a:rPr>
              <a:t> ‘visual-efferent “(read . room)”)</a:t>
            </a:r>
            <a:endParaRPr lang="en-US" sz="1200" dirty="0">
              <a:solidFill>
                <a:srgbClr val="A6A6A6"/>
              </a:solidFill>
            </a:endParaRPr>
          </a:p>
        </p:txBody>
      </p:sp>
      <p:sp>
        <p:nvSpPr>
          <p:cNvPr id="14" name="TextBox 13"/>
          <p:cNvSpPr txBox="1"/>
          <p:nvPr/>
        </p:nvSpPr>
        <p:spPr>
          <a:xfrm>
            <a:off x="58101" y="4651070"/>
            <a:ext cx="3139351" cy="646331"/>
          </a:xfrm>
          <a:prstGeom prst="rect">
            <a:avLst/>
          </a:prstGeom>
          <a:noFill/>
        </p:spPr>
        <p:txBody>
          <a:bodyPr wrap="square" rtlCol="0">
            <a:spAutoFit/>
          </a:bodyPr>
          <a:lstStyle/>
          <a:p>
            <a:r>
              <a:rPr lang="en-US" sz="1200" b="1" dirty="0">
                <a:solidFill>
                  <a:srgbClr val="A6A6A6"/>
                </a:solidFill>
              </a:rPr>
              <a:t>v</a:t>
            </a:r>
            <a:r>
              <a:rPr lang="en-US" sz="1200" b="1" dirty="0" smtClean="0">
                <a:solidFill>
                  <a:srgbClr val="A6A6A6"/>
                </a:solidFill>
              </a:rPr>
              <a:t>isual-efferent </a:t>
            </a:r>
            <a:r>
              <a:rPr lang="en-US" sz="1200" dirty="0" smtClean="0">
                <a:solidFill>
                  <a:srgbClr val="A6A6A6"/>
                </a:solidFill>
              </a:rPr>
              <a:t>data channel:</a:t>
            </a:r>
          </a:p>
          <a:p>
            <a:r>
              <a:rPr lang="en-US" sz="1200" dirty="0">
                <a:solidFill>
                  <a:srgbClr val="A6A6A6"/>
                </a:solidFill>
              </a:rPr>
              <a:t> </a:t>
            </a:r>
            <a:r>
              <a:rPr lang="en-US" sz="1200" dirty="0" smtClean="0">
                <a:solidFill>
                  <a:srgbClr val="A6A6A6"/>
                </a:solidFill>
              </a:rPr>
              <a:t>          “(61179134445 . (</a:t>
            </a:r>
            <a:r>
              <a:rPr lang="en-US" sz="1200" dirty="0">
                <a:solidFill>
                  <a:srgbClr val="A6A6A6"/>
                </a:solidFill>
              </a:rPr>
              <a:t>read . </a:t>
            </a:r>
            <a:r>
              <a:rPr lang="en-US" sz="1200" dirty="0" smtClean="0">
                <a:solidFill>
                  <a:srgbClr val="A6A6A6"/>
                </a:solidFill>
              </a:rPr>
              <a:t>room))”</a:t>
            </a:r>
          </a:p>
          <a:p>
            <a:endParaRPr lang="en-US" sz="1200" b="1" dirty="0">
              <a:solidFill>
                <a:srgbClr val="A6A6A6"/>
              </a:solidFill>
            </a:endParaRPr>
          </a:p>
        </p:txBody>
      </p:sp>
      <p:sp>
        <p:nvSpPr>
          <p:cNvPr id="15" name="TextBox 14"/>
          <p:cNvSpPr txBox="1"/>
          <p:nvPr/>
        </p:nvSpPr>
        <p:spPr>
          <a:xfrm>
            <a:off x="58101" y="2766044"/>
            <a:ext cx="1996310" cy="276999"/>
          </a:xfrm>
          <a:prstGeom prst="rect">
            <a:avLst/>
          </a:prstGeom>
          <a:noFill/>
        </p:spPr>
        <p:txBody>
          <a:bodyPr wrap="none" rtlCol="0">
            <a:spAutoFit/>
          </a:bodyPr>
          <a:lstStyle/>
          <a:p>
            <a:r>
              <a:rPr lang="en-US" sz="1200" dirty="0" smtClean="0">
                <a:solidFill>
                  <a:srgbClr val="A6A6A6"/>
                </a:solidFill>
              </a:rPr>
              <a:t>perform </a:t>
            </a:r>
            <a:r>
              <a:rPr lang="en-US" sz="1200" dirty="0" err="1" smtClean="0">
                <a:solidFill>
                  <a:srgbClr val="A6A6A6"/>
                </a:solidFill>
              </a:rPr>
              <a:t>readRoomNumber</a:t>
            </a:r>
            <a:r>
              <a:rPr lang="en-US" sz="1200" dirty="0" smtClean="0">
                <a:solidFill>
                  <a:srgbClr val="A6A6A6"/>
                </a:solidFill>
              </a:rPr>
              <a:t>() </a:t>
            </a:r>
            <a:endParaRPr lang="en-US" sz="1200" dirty="0">
              <a:solidFill>
                <a:srgbClr val="A6A6A6"/>
              </a:solidFill>
            </a:endParaRPr>
          </a:p>
        </p:txBody>
      </p:sp>
      <p:sp>
        <p:nvSpPr>
          <p:cNvPr id="16" name="TextBox 15"/>
          <p:cNvSpPr txBox="1"/>
          <p:nvPr/>
        </p:nvSpPr>
        <p:spPr>
          <a:xfrm>
            <a:off x="58101" y="3646939"/>
            <a:ext cx="800219" cy="276999"/>
          </a:xfrm>
          <a:prstGeom prst="rect">
            <a:avLst/>
          </a:prstGeom>
          <a:noFill/>
        </p:spPr>
        <p:txBody>
          <a:bodyPr wrap="none" rtlCol="0">
            <a:spAutoFit/>
          </a:bodyPr>
          <a:lstStyle/>
          <a:p>
            <a:r>
              <a:rPr lang="en-US" sz="1200" dirty="0" smtClean="0">
                <a:solidFill>
                  <a:srgbClr val="A6A6A6"/>
                </a:solidFill>
              </a:rPr>
              <a:t>(read-act)</a:t>
            </a:r>
            <a:endParaRPr lang="en-US" sz="1200" dirty="0">
              <a:solidFill>
                <a:srgbClr val="A6A6A6"/>
              </a:solidFill>
            </a:endParaRPr>
          </a:p>
        </p:txBody>
      </p:sp>
      <p:sp>
        <p:nvSpPr>
          <p:cNvPr id="18" name="TextBox 17"/>
          <p:cNvSpPr txBox="1"/>
          <p:nvPr/>
        </p:nvSpPr>
        <p:spPr>
          <a:xfrm>
            <a:off x="58101" y="5158901"/>
            <a:ext cx="3283078" cy="646331"/>
          </a:xfrm>
          <a:prstGeom prst="rect">
            <a:avLst/>
          </a:prstGeom>
          <a:noFill/>
        </p:spPr>
        <p:txBody>
          <a:bodyPr wrap="none" rtlCol="0">
            <a:spAutoFit/>
          </a:bodyPr>
          <a:lstStyle/>
          <a:p>
            <a:r>
              <a:rPr lang="en-US" sz="1200" dirty="0" err="1" smtClean="0">
                <a:solidFill>
                  <a:srgbClr val="A6A6A6"/>
                </a:solidFill>
              </a:rPr>
              <a:t>PMLc.handleImpulse</a:t>
            </a:r>
            <a:r>
              <a:rPr lang="en-US" sz="1200" dirty="0" smtClean="0">
                <a:solidFill>
                  <a:srgbClr val="A6A6A6"/>
                </a:solidFill>
              </a:rPr>
              <a:t>(“visual-efferent”, </a:t>
            </a:r>
          </a:p>
          <a:p>
            <a:r>
              <a:rPr lang="en-US" sz="1200" dirty="0" smtClean="0">
                <a:solidFill>
                  <a:srgbClr val="A6A6A6"/>
                </a:solidFill>
              </a:rPr>
              <a:t>                      “(</a:t>
            </a:r>
            <a:r>
              <a:rPr lang="en-US" sz="1200" dirty="0">
                <a:solidFill>
                  <a:srgbClr val="A6A6A6"/>
                </a:solidFill>
              </a:rPr>
              <a:t>61179134445 . (read . room))”</a:t>
            </a:r>
          </a:p>
          <a:p>
            <a:endParaRPr lang="en-US" sz="1200" dirty="0">
              <a:solidFill>
                <a:srgbClr val="A6A6A6"/>
              </a:solidFill>
            </a:endParaRPr>
          </a:p>
        </p:txBody>
      </p:sp>
      <p:sp>
        <p:nvSpPr>
          <p:cNvPr id="19" name="TextBox 18"/>
          <p:cNvSpPr txBox="1"/>
          <p:nvPr/>
        </p:nvSpPr>
        <p:spPr>
          <a:xfrm>
            <a:off x="58101"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spTree>
    <p:extLst>
      <p:ext uri="{BB962C8B-B14F-4D97-AF65-F5344CB8AC3E}">
        <p14:creationId xmlns:p14="http://schemas.microsoft.com/office/powerpoint/2010/main" val="1779073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lair-wedge-pml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4" name="Title 3"/>
          <p:cNvSpPr>
            <a:spLocks noGrp="1"/>
          </p:cNvSpPr>
          <p:nvPr>
            <p:ph type="title"/>
          </p:nvPr>
        </p:nvSpPr>
        <p:spPr/>
        <p:txBody>
          <a:bodyPr/>
          <a:lstStyle/>
          <a:p>
            <a:r>
              <a:rPr lang="en-US" dirty="0"/>
              <a:t>Reading a Room Number: </a:t>
            </a:r>
            <a:r>
              <a:rPr lang="en-US" dirty="0" err="1"/>
              <a:t>PMLb</a:t>
            </a:r>
            <a:endParaRPr lang="en-US" dirty="0"/>
          </a:p>
        </p:txBody>
      </p:sp>
      <p:pic>
        <p:nvPicPr>
          <p:cNvPr id="9" name="Picture 8" descr="reading-room-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197" y="5805232"/>
            <a:ext cx="476100" cy="921971"/>
          </a:xfrm>
          <a:prstGeom prst="rect">
            <a:avLst/>
          </a:prstGeom>
        </p:spPr>
      </p:pic>
      <p:sp>
        <p:nvSpPr>
          <p:cNvPr id="18" name="TextBox 17"/>
          <p:cNvSpPr txBox="1"/>
          <p:nvPr/>
        </p:nvSpPr>
        <p:spPr>
          <a:xfrm>
            <a:off x="6583041" y="4964226"/>
            <a:ext cx="2046804" cy="276999"/>
          </a:xfrm>
          <a:prstGeom prst="rect">
            <a:avLst/>
          </a:prstGeom>
          <a:noFill/>
        </p:spPr>
        <p:txBody>
          <a:bodyPr wrap="none" rtlCol="0">
            <a:spAutoFit/>
          </a:bodyPr>
          <a:lstStyle/>
          <a:p>
            <a:r>
              <a:rPr lang="en-US" sz="1200" dirty="0" err="1" smtClean="0">
                <a:solidFill>
                  <a:srgbClr val="A6A6A6"/>
                </a:solidFill>
              </a:rPr>
              <a:t>PMLc.handleRoomNumber</a:t>
            </a:r>
            <a:r>
              <a:rPr lang="en-US" sz="1200" dirty="0" smtClean="0">
                <a:solidFill>
                  <a:srgbClr val="A6A6A6"/>
                </a:solidFill>
              </a:rPr>
              <a:t>(5)</a:t>
            </a:r>
            <a:endParaRPr lang="en-US" sz="1200" dirty="0">
              <a:solidFill>
                <a:srgbClr val="A6A6A6"/>
              </a:solidFill>
            </a:endParaRPr>
          </a:p>
        </p:txBody>
      </p:sp>
      <p:sp>
        <p:nvSpPr>
          <p:cNvPr id="19" name="TextBox 18"/>
          <p:cNvSpPr txBox="1"/>
          <p:nvPr/>
        </p:nvSpPr>
        <p:spPr>
          <a:xfrm>
            <a:off x="6862113"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sp>
        <p:nvSpPr>
          <p:cNvPr id="20" name="TextBox 19"/>
          <p:cNvSpPr txBox="1"/>
          <p:nvPr/>
        </p:nvSpPr>
        <p:spPr>
          <a:xfrm>
            <a:off x="5867400" y="4687227"/>
            <a:ext cx="2762445" cy="276999"/>
          </a:xfrm>
          <a:prstGeom prst="rect">
            <a:avLst/>
          </a:prstGeom>
          <a:noFill/>
        </p:spPr>
        <p:txBody>
          <a:bodyPr wrap="none" rtlCol="0">
            <a:spAutoFit/>
          </a:bodyPr>
          <a:lstStyle/>
          <a:p>
            <a:r>
              <a:rPr lang="en-US" sz="1200" dirty="0" err="1" smtClean="0">
                <a:solidFill>
                  <a:srgbClr val="A6A6A6"/>
                </a:solidFill>
              </a:rPr>
              <a:t>PMLc.handleSense</a:t>
            </a:r>
            <a:r>
              <a:rPr lang="en-US" sz="1200" dirty="0" smtClean="0">
                <a:solidFill>
                  <a:srgbClr val="A6A6A6"/>
                </a:solidFill>
              </a:rPr>
              <a:t>(“vision”, “(room . 5)”)</a:t>
            </a:r>
            <a:endParaRPr lang="en-US" sz="1200" dirty="0">
              <a:solidFill>
                <a:srgbClr val="A6A6A6"/>
              </a:solidFill>
            </a:endParaRPr>
          </a:p>
        </p:txBody>
      </p:sp>
      <p:sp>
        <p:nvSpPr>
          <p:cNvPr id="21" name="TextBox 20"/>
          <p:cNvSpPr txBox="1"/>
          <p:nvPr/>
        </p:nvSpPr>
        <p:spPr>
          <a:xfrm>
            <a:off x="6393104" y="4361914"/>
            <a:ext cx="2522296" cy="461665"/>
          </a:xfrm>
          <a:prstGeom prst="rect">
            <a:avLst/>
          </a:prstGeom>
          <a:noFill/>
        </p:spPr>
        <p:txBody>
          <a:bodyPr wrap="square" rtlCol="0">
            <a:spAutoFit/>
          </a:bodyPr>
          <a:lstStyle/>
          <a:p>
            <a:r>
              <a:rPr lang="en-US" sz="1200" b="1" dirty="0" smtClean="0">
                <a:solidFill>
                  <a:srgbClr val="A6A6A6"/>
                </a:solidFill>
              </a:rPr>
              <a:t>vision </a:t>
            </a:r>
            <a:r>
              <a:rPr lang="en-US" sz="1200" dirty="0" smtClean="0">
                <a:solidFill>
                  <a:srgbClr val="A6A6A6"/>
                </a:solidFill>
              </a:rPr>
              <a:t>data channel:  “(room . 5)”</a:t>
            </a:r>
          </a:p>
          <a:p>
            <a:endParaRPr lang="en-US" sz="1200" b="1" dirty="0">
              <a:solidFill>
                <a:srgbClr val="A6A6A6"/>
              </a:solidFill>
            </a:endParaRPr>
          </a:p>
        </p:txBody>
      </p:sp>
      <p:sp>
        <p:nvSpPr>
          <p:cNvPr id="22" name="TextBox 21"/>
          <p:cNvSpPr txBox="1"/>
          <p:nvPr/>
        </p:nvSpPr>
        <p:spPr>
          <a:xfrm>
            <a:off x="5867400" y="4094796"/>
            <a:ext cx="2929374" cy="461665"/>
          </a:xfrm>
          <a:prstGeom prst="rect">
            <a:avLst/>
          </a:prstGeom>
          <a:noFill/>
        </p:spPr>
        <p:txBody>
          <a:bodyPr wrap="square" rtlCol="0">
            <a:spAutoFit/>
          </a:bodyPr>
          <a:lstStyle/>
          <a:p>
            <a:r>
              <a:rPr lang="en-US" sz="1200" i="1" dirty="0" err="1" smtClean="0"/>
              <a:t>PMLb:vision</a:t>
            </a:r>
            <a:r>
              <a:rPr lang="en-US" sz="1200" i="1" dirty="0" err="1"/>
              <a:t>-sense-</a:t>
            </a:r>
            <a:r>
              <a:rPr lang="en-US" sz="1200" i="1" dirty="0" err="1" smtClean="0"/>
              <a:t>handler</a:t>
            </a:r>
            <a:r>
              <a:rPr lang="en-US" sz="1200" i="1" dirty="0" smtClean="0"/>
              <a:t>(“(room . 5”))</a:t>
            </a:r>
            <a:endParaRPr lang="en-US" sz="1200" i="1" dirty="0"/>
          </a:p>
          <a:p>
            <a:endParaRPr lang="en-US" sz="1200" b="1" i="1" dirty="0"/>
          </a:p>
        </p:txBody>
      </p:sp>
      <p:sp>
        <p:nvSpPr>
          <p:cNvPr id="10" name="TextBox 9"/>
          <p:cNvSpPr txBox="1"/>
          <p:nvPr/>
        </p:nvSpPr>
        <p:spPr>
          <a:xfrm>
            <a:off x="58101" y="4119887"/>
            <a:ext cx="287012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PMLb:read-room-number</a:t>
            </a:r>
            <a:r>
              <a:rPr lang="en-US" sz="1200" dirty="0" smtClean="0">
                <a:solidFill>
                  <a:srgbClr val="A6A6A6"/>
                </a:solidFill>
              </a:rPr>
              <a:t> ‘visual-efferent)</a:t>
            </a:r>
            <a:endParaRPr lang="en-US" sz="1200" dirty="0">
              <a:solidFill>
                <a:srgbClr val="A6A6A6"/>
              </a:solidFill>
            </a:endParaRPr>
          </a:p>
        </p:txBody>
      </p:sp>
      <p:sp>
        <p:nvSpPr>
          <p:cNvPr id="11" name="TextBox 10"/>
          <p:cNvSpPr txBox="1"/>
          <p:nvPr/>
        </p:nvSpPr>
        <p:spPr>
          <a:xfrm>
            <a:off x="58101" y="4396886"/>
            <a:ext cx="320104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a:t>
            </a:r>
            <a:r>
              <a:rPr lang="en-US" sz="1200" dirty="0" err="1">
                <a:solidFill>
                  <a:srgbClr val="A6A6A6"/>
                </a:solidFill>
              </a:rPr>
              <a:t>:</a:t>
            </a:r>
            <a:r>
              <a:rPr lang="en-US" sz="1200" dirty="0" err="1" smtClean="0">
                <a:solidFill>
                  <a:srgbClr val="A6A6A6"/>
                </a:solidFill>
              </a:rPr>
              <a:t>execute</a:t>
            </a:r>
            <a:r>
              <a:rPr lang="en-US" sz="1200" dirty="0" smtClean="0">
                <a:solidFill>
                  <a:srgbClr val="A6A6A6"/>
                </a:solidFill>
              </a:rPr>
              <a:t> ‘visual-efferent “(read . room)”)</a:t>
            </a:r>
            <a:endParaRPr lang="en-US" sz="1200" dirty="0">
              <a:solidFill>
                <a:srgbClr val="A6A6A6"/>
              </a:solidFill>
            </a:endParaRPr>
          </a:p>
        </p:txBody>
      </p:sp>
      <p:sp>
        <p:nvSpPr>
          <p:cNvPr id="12" name="TextBox 11"/>
          <p:cNvSpPr txBox="1"/>
          <p:nvPr/>
        </p:nvSpPr>
        <p:spPr>
          <a:xfrm>
            <a:off x="58101" y="4651070"/>
            <a:ext cx="3139351" cy="646331"/>
          </a:xfrm>
          <a:prstGeom prst="rect">
            <a:avLst/>
          </a:prstGeom>
          <a:noFill/>
        </p:spPr>
        <p:txBody>
          <a:bodyPr wrap="square" rtlCol="0">
            <a:spAutoFit/>
          </a:bodyPr>
          <a:lstStyle/>
          <a:p>
            <a:r>
              <a:rPr lang="en-US" sz="1200" b="1" dirty="0">
                <a:solidFill>
                  <a:srgbClr val="A6A6A6"/>
                </a:solidFill>
              </a:rPr>
              <a:t>v</a:t>
            </a:r>
            <a:r>
              <a:rPr lang="en-US" sz="1200" b="1" dirty="0" smtClean="0">
                <a:solidFill>
                  <a:srgbClr val="A6A6A6"/>
                </a:solidFill>
              </a:rPr>
              <a:t>isual-efferent </a:t>
            </a:r>
            <a:r>
              <a:rPr lang="en-US" sz="1200" dirty="0" smtClean="0">
                <a:solidFill>
                  <a:srgbClr val="A6A6A6"/>
                </a:solidFill>
              </a:rPr>
              <a:t>data channel:</a:t>
            </a:r>
          </a:p>
          <a:p>
            <a:r>
              <a:rPr lang="en-US" sz="1200" dirty="0">
                <a:solidFill>
                  <a:srgbClr val="A6A6A6"/>
                </a:solidFill>
              </a:rPr>
              <a:t> </a:t>
            </a:r>
            <a:r>
              <a:rPr lang="en-US" sz="1200" dirty="0" smtClean="0">
                <a:solidFill>
                  <a:srgbClr val="A6A6A6"/>
                </a:solidFill>
              </a:rPr>
              <a:t>          “(61179134445 . (</a:t>
            </a:r>
            <a:r>
              <a:rPr lang="en-US" sz="1200" dirty="0">
                <a:solidFill>
                  <a:srgbClr val="A6A6A6"/>
                </a:solidFill>
              </a:rPr>
              <a:t>read . </a:t>
            </a:r>
            <a:r>
              <a:rPr lang="en-US" sz="1200" dirty="0" smtClean="0">
                <a:solidFill>
                  <a:srgbClr val="A6A6A6"/>
                </a:solidFill>
              </a:rPr>
              <a:t>room))”</a:t>
            </a:r>
          </a:p>
          <a:p>
            <a:endParaRPr lang="en-US" sz="1200" b="1" dirty="0">
              <a:solidFill>
                <a:srgbClr val="A6A6A6"/>
              </a:solidFill>
            </a:endParaRPr>
          </a:p>
        </p:txBody>
      </p:sp>
      <p:sp>
        <p:nvSpPr>
          <p:cNvPr id="13" name="TextBox 12"/>
          <p:cNvSpPr txBox="1"/>
          <p:nvPr/>
        </p:nvSpPr>
        <p:spPr>
          <a:xfrm>
            <a:off x="58101" y="2766044"/>
            <a:ext cx="1996310" cy="276999"/>
          </a:xfrm>
          <a:prstGeom prst="rect">
            <a:avLst/>
          </a:prstGeom>
          <a:noFill/>
        </p:spPr>
        <p:txBody>
          <a:bodyPr wrap="none" rtlCol="0">
            <a:spAutoFit/>
          </a:bodyPr>
          <a:lstStyle/>
          <a:p>
            <a:r>
              <a:rPr lang="en-US" sz="1200" dirty="0" smtClean="0">
                <a:solidFill>
                  <a:srgbClr val="A6A6A6"/>
                </a:solidFill>
              </a:rPr>
              <a:t>perform </a:t>
            </a:r>
            <a:r>
              <a:rPr lang="en-US" sz="1200" dirty="0" err="1" smtClean="0">
                <a:solidFill>
                  <a:srgbClr val="A6A6A6"/>
                </a:solidFill>
              </a:rPr>
              <a:t>readRoomNumber</a:t>
            </a:r>
            <a:r>
              <a:rPr lang="en-US" sz="1200" dirty="0" smtClean="0">
                <a:solidFill>
                  <a:srgbClr val="A6A6A6"/>
                </a:solidFill>
              </a:rPr>
              <a:t>() </a:t>
            </a:r>
            <a:endParaRPr lang="en-US" sz="1200" dirty="0">
              <a:solidFill>
                <a:srgbClr val="A6A6A6"/>
              </a:solidFill>
            </a:endParaRPr>
          </a:p>
        </p:txBody>
      </p:sp>
      <p:sp>
        <p:nvSpPr>
          <p:cNvPr id="14" name="TextBox 13"/>
          <p:cNvSpPr txBox="1"/>
          <p:nvPr/>
        </p:nvSpPr>
        <p:spPr>
          <a:xfrm>
            <a:off x="58101" y="3646939"/>
            <a:ext cx="800219" cy="276999"/>
          </a:xfrm>
          <a:prstGeom prst="rect">
            <a:avLst/>
          </a:prstGeom>
          <a:noFill/>
        </p:spPr>
        <p:txBody>
          <a:bodyPr wrap="none" rtlCol="0">
            <a:spAutoFit/>
          </a:bodyPr>
          <a:lstStyle/>
          <a:p>
            <a:r>
              <a:rPr lang="en-US" sz="1200" dirty="0" smtClean="0">
                <a:solidFill>
                  <a:srgbClr val="A6A6A6"/>
                </a:solidFill>
              </a:rPr>
              <a:t>(read-act)</a:t>
            </a:r>
            <a:endParaRPr lang="en-US" sz="1200" dirty="0">
              <a:solidFill>
                <a:srgbClr val="A6A6A6"/>
              </a:solidFill>
            </a:endParaRPr>
          </a:p>
        </p:txBody>
      </p:sp>
      <p:sp>
        <p:nvSpPr>
          <p:cNvPr id="15" name="TextBox 14"/>
          <p:cNvSpPr txBox="1"/>
          <p:nvPr/>
        </p:nvSpPr>
        <p:spPr>
          <a:xfrm>
            <a:off x="58101" y="5158901"/>
            <a:ext cx="3283078" cy="646331"/>
          </a:xfrm>
          <a:prstGeom prst="rect">
            <a:avLst/>
          </a:prstGeom>
          <a:noFill/>
        </p:spPr>
        <p:txBody>
          <a:bodyPr wrap="none" rtlCol="0">
            <a:spAutoFit/>
          </a:bodyPr>
          <a:lstStyle/>
          <a:p>
            <a:r>
              <a:rPr lang="en-US" sz="1200" dirty="0" err="1" smtClean="0">
                <a:solidFill>
                  <a:srgbClr val="A6A6A6"/>
                </a:solidFill>
              </a:rPr>
              <a:t>PMLc.handleImpulse</a:t>
            </a:r>
            <a:r>
              <a:rPr lang="en-US" sz="1200" dirty="0" smtClean="0">
                <a:solidFill>
                  <a:srgbClr val="A6A6A6"/>
                </a:solidFill>
              </a:rPr>
              <a:t>(“visual-efferent”, </a:t>
            </a:r>
          </a:p>
          <a:p>
            <a:r>
              <a:rPr lang="en-US" sz="1200" dirty="0" smtClean="0">
                <a:solidFill>
                  <a:srgbClr val="A6A6A6"/>
                </a:solidFill>
              </a:rPr>
              <a:t>                      “(</a:t>
            </a:r>
            <a:r>
              <a:rPr lang="en-US" sz="1200" dirty="0">
                <a:solidFill>
                  <a:srgbClr val="A6A6A6"/>
                </a:solidFill>
              </a:rPr>
              <a:t>61179134445 . (read . room))”</a:t>
            </a:r>
          </a:p>
          <a:p>
            <a:endParaRPr lang="en-US" sz="1200" dirty="0">
              <a:solidFill>
                <a:srgbClr val="A6A6A6"/>
              </a:solidFill>
            </a:endParaRPr>
          </a:p>
        </p:txBody>
      </p:sp>
      <p:sp>
        <p:nvSpPr>
          <p:cNvPr id="16" name="TextBox 15"/>
          <p:cNvSpPr txBox="1"/>
          <p:nvPr/>
        </p:nvSpPr>
        <p:spPr>
          <a:xfrm>
            <a:off x="58101"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spTree>
    <p:extLst>
      <p:ext uri="{BB962C8B-B14F-4D97-AF65-F5344CB8AC3E}">
        <p14:creationId xmlns:p14="http://schemas.microsoft.com/office/powerpoint/2010/main" val="39927929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glair-wedge-pm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4" name="Title 3"/>
          <p:cNvSpPr>
            <a:spLocks noGrp="1"/>
          </p:cNvSpPr>
          <p:nvPr>
            <p:ph type="title"/>
          </p:nvPr>
        </p:nvSpPr>
        <p:spPr/>
        <p:txBody>
          <a:bodyPr/>
          <a:lstStyle/>
          <a:p>
            <a:r>
              <a:rPr lang="en-US" dirty="0"/>
              <a:t>Reading a Room Number: PMLs</a:t>
            </a:r>
          </a:p>
        </p:txBody>
      </p:sp>
      <p:sp>
        <p:nvSpPr>
          <p:cNvPr id="9" name="TextBox 8"/>
          <p:cNvSpPr txBox="1"/>
          <p:nvPr/>
        </p:nvSpPr>
        <p:spPr>
          <a:xfrm>
            <a:off x="6583041" y="4964226"/>
            <a:ext cx="2046804" cy="276999"/>
          </a:xfrm>
          <a:prstGeom prst="rect">
            <a:avLst/>
          </a:prstGeom>
          <a:noFill/>
        </p:spPr>
        <p:txBody>
          <a:bodyPr wrap="none" rtlCol="0">
            <a:spAutoFit/>
          </a:bodyPr>
          <a:lstStyle/>
          <a:p>
            <a:r>
              <a:rPr lang="en-US" sz="1200" dirty="0" err="1" smtClean="0">
                <a:solidFill>
                  <a:srgbClr val="A6A6A6"/>
                </a:solidFill>
              </a:rPr>
              <a:t>PMLc.handleRoomNumber</a:t>
            </a:r>
            <a:r>
              <a:rPr lang="en-US" sz="1200" dirty="0" smtClean="0">
                <a:solidFill>
                  <a:srgbClr val="A6A6A6"/>
                </a:solidFill>
              </a:rPr>
              <a:t>(5)</a:t>
            </a:r>
            <a:endParaRPr lang="en-US" sz="1200" dirty="0">
              <a:solidFill>
                <a:srgbClr val="A6A6A6"/>
              </a:solidFill>
            </a:endParaRPr>
          </a:p>
        </p:txBody>
      </p:sp>
      <p:sp>
        <p:nvSpPr>
          <p:cNvPr id="10" name="TextBox 9"/>
          <p:cNvSpPr txBox="1"/>
          <p:nvPr/>
        </p:nvSpPr>
        <p:spPr>
          <a:xfrm>
            <a:off x="6862113"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sp>
        <p:nvSpPr>
          <p:cNvPr id="11" name="TextBox 10"/>
          <p:cNvSpPr txBox="1"/>
          <p:nvPr/>
        </p:nvSpPr>
        <p:spPr>
          <a:xfrm>
            <a:off x="5867400" y="4687227"/>
            <a:ext cx="2762445" cy="276999"/>
          </a:xfrm>
          <a:prstGeom prst="rect">
            <a:avLst/>
          </a:prstGeom>
          <a:noFill/>
        </p:spPr>
        <p:txBody>
          <a:bodyPr wrap="none" rtlCol="0">
            <a:spAutoFit/>
          </a:bodyPr>
          <a:lstStyle/>
          <a:p>
            <a:r>
              <a:rPr lang="en-US" sz="1200" dirty="0" err="1" smtClean="0">
                <a:solidFill>
                  <a:srgbClr val="A6A6A6"/>
                </a:solidFill>
              </a:rPr>
              <a:t>PMLc.handleSense</a:t>
            </a:r>
            <a:r>
              <a:rPr lang="en-US" sz="1200" dirty="0" smtClean="0">
                <a:solidFill>
                  <a:srgbClr val="A6A6A6"/>
                </a:solidFill>
              </a:rPr>
              <a:t>(“vision”, “(room . 5)”)</a:t>
            </a:r>
            <a:endParaRPr lang="en-US" sz="1200" dirty="0">
              <a:solidFill>
                <a:srgbClr val="A6A6A6"/>
              </a:solidFill>
            </a:endParaRPr>
          </a:p>
        </p:txBody>
      </p:sp>
      <p:sp>
        <p:nvSpPr>
          <p:cNvPr id="12" name="TextBox 11"/>
          <p:cNvSpPr txBox="1"/>
          <p:nvPr/>
        </p:nvSpPr>
        <p:spPr>
          <a:xfrm>
            <a:off x="6393104" y="4361914"/>
            <a:ext cx="2427931" cy="461665"/>
          </a:xfrm>
          <a:prstGeom prst="rect">
            <a:avLst/>
          </a:prstGeom>
          <a:noFill/>
        </p:spPr>
        <p:txBody>
          <a:bodyPr wrap="square" rtlCol="0">
            <a:spAutoFit/>
          </a:bodyPr>
          <a:lstStyle/>
          <a:p>
            <a:r>
              <a:rPr lang="en-US" sz="1200" b="1" dirty="0" smtClean="0">
                <a:solidFill>
                  <a:srgbClr val="A6A6A6"/>
                </a:solidFill>
              </a:rPr>
              <a:t>vision </a:t>
            </a:r>
            <a:r>
              <a:rPr lang="en-US" sz="1200" dirty="0" smtClean="0">
                <a:solidFill>
                  <a:srgbClr val="A6A6A6"/>
                </a:solidFill>
              </a:rPr>
              <a:t>data channel:  “(room . 5)”</a:t>
            </a:r>
          </a:p>
          <a:p>
            <a:endParaRPr lang="en-US" sz="1200" b="1" dirty="0">
              <a:solidFill>
                <a:srgbClr val="A6A6A6"/>
              </a:solidFill>
            </a:endParaRPr>
          </a:p>
        </p:txBody>
      </p:sp>
      <p:sp>
        <p:nvSpPr>
          <p:cNvPr id="13" name="TextBox 12"/>
          <p:cNvSpPr txBox="1"/>
          <p:nvPr/>
        </p:nvSpPr>
        <p:spPr>
          <a:xfrm>
            <a:off x="5867400" y="4094796"/>
            <a:ext cx="2929374" cy="461665"/>
          </a:xfrm>
          <a:prstGeom prst="rect">
            <a:avLst/>
          </a:prstGeom>
          <a:noFill/>
        </p:spPr>
        <p:txBody>
          <a:bodyPr wrap="square" rtlCol="0">
            <a:spAutoFit/>
          </a:bodyPr>
          <a:lstStyle/>
          <a:p>
            <a:r>
              <a:rPr lang="en-US" sz="1200" dirty="0" err="1" smtClean="0">
                <a:solidFill>
                  <a:srgbClr val="A6A6A6"/>
                </a:solidFill>
              </a:rPr>
              <a:t>PMLb:vision</a:t>
            </a:r>
            <a:r>
              <a:rPr lang="en-US" sz="1200" dirty="0" err="1">
                <a:solidFill>
                  <a:srgbClr val="A6A6A6"/>
                </a:solidFill>
              </a:rPr>
              <a:t>-sense-</a:t>
            </a:r>
            <a:r>
              <a:rPr lang="en-US" sz="1200" dirty="0" err="1" smtClean="0">
                <a:solidFill>
                  <a:srgbClr val="A6A6A6"/>
                </a:solidFill>
              </a:rPr>
              <a:t>handler</a:t>
            </a:r>
            <a:r>
              <a:rPr lang="en-US" sz="1200" dirty="0" smtClean="0">
                <a:solidFill>
                  <a:srgbClr val="A6A6A6"/>
                </a:solidFill>
              </a:rPr>
              <a:t>(“(room . 5”))</a:t>
            </a:r>
            <a:endParaRPr lang="en-US" sz="1200" dirty="0">
              <a:solidFill>
                <a:srgbClr val="A6A6A6"/>
              </a:solidFill>
            </a:endParaRPr>
          </a:p>
          <a:p>
            <a:endParaRPr lang="en-US" sz="1200" b="1" dirty="0">
              <a:solidFill>
                <a:srgbClr val="A6A6A6"/>
              </a:solidFill>
            </a:endParaRPr>
          </a:p>
        </p:txBody>
      </p:sp>
      <p:pic>
        <p:nvPicPr>
          <p:cNvPr id="14" name="Picture 13" descr="reading-room-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197" y="5805232"/>
            <a:ext cx="476100" cy="921971"/>
          </a:xfrm>
          <a:prstGeom prst="rect">
            <a:avLst/>
          </a:prstGeom>
        </p:spPr>
      </p:pic>
      <p:sp>
        <p:nvSpPr>
          <p:cNvPr id="15" name="TextBox 14"/>
          <p:cNvSpPr txBox="1"/>
          <p:nvPr/>
        </p:nvSpPr>
        <p:spPr>
          <a:xfrm>
            <a:off x="6346862" y="3736261"/>
            <a:ext cx="2474173" cy="461665"/>
          </a:xfrm>
          <a:prstGeom prst="rect">
            <a:avLst/>
          </a:prstGeom>
          <a:noFill/>
        </p:spPr>
        <p:txBody>
          <a:bodyPr wrap="square" rtlCol="0">
            <a:spAutoFit/>
          </a:bodyPr>
          <a:lstStyle/>
          <a:p>
            <a:r>
              <a:rPr lang="en-US" sz="1200" i="1" dirty="0" err="1" smtClean="0"/>
              <a:t>PMLs:perceive-vision</a:t>
            </a:r>
            <a:r>
              <a:rPr lang="en-US" sz="1200" i="1" dirty="0" smtClean="0"/>
              <a:t>((room . 5))</a:t>
            </a:r>
            <a:endParaRPr lang="en-US" sz="1200" i="1" dirty="0"/>
          </a:p>
          <a:p>
            <a:endParaRPr lang="en-US" sz="1200" b="1" i="1" dirty="0"/>
          </a:p>
        </p:txBody>
      </p:sp>
      <p:sp>
        <p:nvSpPr>
          <p:cNvPr id="16" name="TextBox 15"/>
          <p:cNvSpPr txBox="1"/>
          <p:nvPr/>
        </p:nvSpPr>
        <p:spPr>
          <a:xfrm>
            <a:off x="58101" y="4119887"/>
            <a:ext cx="287012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PMLb:read-room-number</a:t>
            </a:r>
            <a:r>
              <a:rPr lang="en-US" sz="1200" dirty="0" smtClean="0">
                <a:solidFill>
                  <a:srgbClr val="A6A6A6"/>
                </a:solidFill>
              </a:rPr>
              <a:t> ‘visual-efferent)</a:t>
            </a:r>
            <a:endParaRPr lang="en-US" sz="1200" dirty="0">
              <a:solidFill>
                <a:srgbClr val="A6A6A6"/>
              </a:solidFill>
            </a:endParaRPr>
          </a:p>
        </p:txBody>
      </p:sp>
      <p:sp>
        <p:nvSpPr>
          <p:cNvPr id="17" name="TextBox 16"/>
          <p:cNvSpPr txBox="1"/>
          <p:nvPr/>
        </p:nvSpPr>
        <p:spPr>
          <a:xfrm>
            <a:off x="58101" y="4396886"/>
            <a:ext cx="320104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a:t>
            </a:r>
            <a:r>
              <a:rPr lang="en-US" sz="1200" dirty="0" err="1">
                <a:solidFill>
                  <a:srgbClr val="A6A6A6"/>
                </a:solidFill>
              </a:rPr>
              <a:t>:</a:t>
            </a:r>
            <a:r>
              <a:rPr lang="en-US" sz="1200" dirty="0" err="1" smtClean="0">
                <a:solidFill>
                  <a:srgbClr val="A6A6A6"/>
                </a:solidFill>
              </a:rPr>
              <a:t>execute</a:t>
            </a:r>
            <a:r>
              <a:rPr lang="en-US" sz="1200" dirty="0" smtClean="0">
                <a:solidFill>
                  <a:srgbClr val="A6A6A6"/>
                </a:solidFill>
              </a:rPr>
              <a:t> ‘visual-efferent “(read . room)”)</a:t>
            </a:r>
            <a:endParaRPr lang="en-US" sz="1200" dirty="0">
              <a:solidFill>
                <a:srgbClr val="A6A6A6"/>
              </a:solidFill>
            </a:endParaRPr>
          </a:p>
        </p:txBody>
      </p:sp>
      <p:sp>
        <p:nvSpPr>
          <p:cNvPr id="18" name="TextBox 17"/>
          <p:cNvSpPr txBox="1"/>
          <p:nvPr/>
        </p:nvSpPr>
        <p:spPr>
          <a:xfrm>
            <a:off x="58101" y="4651070"/>
            <a:ext cx="3139351" cy="646331"/>
          </a:xfrm>
          <a:prstGeom prst="rect">
            <a:avLst/>
          </a:prstGeom>
          <a:noFill/>
        </p:spPr>
        <p:txBody>
          <a:bodyPr wrap="square" rtlCol="0">
            <a:spAutoFit/>
          </a:bodyPr>
          <a:lstStyle/>
          <a:p>
            <a:r>
              <a:rPr lang="en-US" sz="1200" b="1" dirty="0">
                <a:solidFill>
                  <a:srgbClr val="A6A6A6"/>
                </a:solidFill>
              </a:rPr>
              <a:t>v</a:t>
            </a:r>
            <a:r>
              <a:rPr lang="en-US" sz="1200" b="1" dirty="0" smtClean="0">
                <a:solidFill>
                  <a:srgbClr val="A6A6A6"/>
                </a:solidFill>
              </a:rPr>
              <a:t>isual-efferent </a:t>
            </a:r>
            <a:r>
              <a:rPr lang="en-US" sz="1200" dirty="0" smtClean="0">
                <a:solidFill>
                  <a:srgbClr val="A6A6A6"/>
                </a:solidFill>
              </a:rPr>
              <a:t>data channel:</a:t>
            </a:r>
          </a:p>
          <a:p>
            <a:r>
              <a:rPr lang="en-US" sz="1200" dirty="0">
                <a:solidFill>
                  <a:srgbClr val="A6A6A6"/>
                </a:solidFill>
              </a:rPr>
              <a:t> </a:t>
            </a:r>
            <a:r>
              <a:rPr lang="en-US" sz="1200" dirty="0" smtClean="0">
                <a:solidFill>
                  <a:srgbClr val="A6A6A6"/>
                </a:solidFill>
              </a:rPr>
              <a:t>          “(61179134445 . (</a:t>
            </a:r>
            <a:r>
              <a:rPr lang="en-US" sz="1200" dirty="0">
                <a:solidFill>
                  <a:srgbClr val="A6A6A6"/>
                </a:solidFill>
              </a:rPr>
              <a:t>read . </a:t>
            </a:r>
            <a:r>
              <a:rPr lang="en-US" sz="1200" dirty="0" smtClean="0">
                <a:solidFill>
                  <a:srgbClr val="A6A6A6"/>
                </a:solidFill>
              </a:rPr>
              <a:t>room))”</a:t>
            </a:r>
          </a:p>
          <a:p>
            <a:endParaRPr lang="en-US" sz="1200" b="1" dirty="0">
              <a:solidFill>
                <a:srgbClr val="A6A6A6"/>
              </a:solidFill>
            </a:endParaRPr>
          </a:p>
        </p:txBody>
      </p:sp>
      <p:sp>
        <p:nvSpPr>
          <p:cNvPr id="19" name="TextBox 18"/>
          <p:cNvSpPr txBox="1"/>
          <p:nvPr/>
        </p:nvSpPr>
        <p:spPr>
          <a:xfrm>
            <a:off x="58101" y="2766044"/>
            <a:ext cx="1996310" cy="276999"/>
          </a:xfrm>
          <a:prstGeom prst="rect">
            <a:avLst/>
          </a:prstGeom>
          <a:noFill/>
        </p:spPr>
        <p:txBody>
          <a:bodyPr wrap="none" rtlCol="0">
            <a:spAutoFit/>
          </a:bodyPr>
          <a:lstStyle/>
          <a:p>
            <a:r>
              <a:rPr lang="en-US" sz="1200" dirty="0" smtClean="0">
                <a:solidFill>
                  <a:srgbClr val="A6A6A6"/>
                </a:solidFill>
              </a:rPr>
              <a:t>perform </a:t>
            </a:r>
            <a:r>
              <a:rPr lang="en-US" sz="1200" dirty="0" err="1" smtClean="0">
                <a:solidFill>
                  <a:srgbClr val="A6A6A6"/>
                </a:solidFill>
              </a:rPr>
              <a:t>readRoomNumber</a:t>
            </a:r>
            <a:r>
              <a:rPr lang="en-US" sz="1200" dirty="0" smtClean="0">
                <a:solidFill>
                  <a:srgbClr val="A6A6A6"/>
                </a:solidFill>
              </a:rPr>
              <a:t>() </a:t>
            </a:r>
            <a:endParaRPr lang="en-US" sz="1200" dirty="0">
              <a:solidFill>
                <a:srgbClr val="A6A6A6"/>
              </a:solidFill>
            </a:endParaRPr>
          </a:p>
        </p:txBody>
      </p:sp>
      <p:sp>
        <p:nvSpPr>
          <p:cNvPr id="20" name="TextBox 19"/>
          <p:cNvSpPr txBox="1"/>
          <p:nvPr/>
        </p:nvSpPr>
        <p:spPr>
          <a:xfrm>
            <a:off x="58101" y="3646939"/>
            <a:ext cx="800219" cy="276999"/>
          </a:xfrm>
          <a:prstGeom prst="rect">
            <a:avLst/>
          </a:prstGeom>
          <a:noFill/>
        </p:spPr>
        <p:txBody>
          <a:bodyPr wrap="none" rtlCol="0">
            <a:spAutoFit/>
          </a:bodyPr>
          <a:lstStyle/>
          <a:p>
            <a:r>
              <a:rPr lang="en-US" sz="1200" dirty="0" smtClean="0">
                <a:solidFill>
                  <a:srgbClr val="A6A6A6"/>
                </a:solidFill>
              </a:rPr>
              <a:t>(read-act)</a:t>
            </a:r>
            <a:endParaRPr lang="en-US" sz="1200" dirty="0">
              <a:solidFill>
                <a:srgbClr val="A6A6A6"/>
              </a:solidFill>
            </a:endParaRPr>
          </a:p>
        </p:txBody>
      </p:sp>
      <p:sp>
        <p:nvSpPr>
          <p:cNvPr id="21" name="TextBox 20"/>
          <p:cNvSpPr txBox="1"/>
          <p:nvPr/>
        </p:nvSpPr>
        <p:spPr>
          <a:xfrm>
            <a:off x="58101" y="5158901"/>
            <a:ext cx="3283078" cy="646331"/>
          </a:xfrm>
          <a:prstGeom prst="rect">
            <a:avLst/>
          </a:prstGeom>
          <a:noFill/>
        </p:spPr>
        <p:txBody>
          <a:bodyPr wrap="none" rtlCol="0">
            <a:spAutoFit/>
          </a:bodyPr>
          <a:lstStyle/>
          <a:p>
            <a:r>
              <a:rPr lang="en-US" sz="1200" dirty="0" err="1" smtClean="0">
                <a:solidFill>
                  <a:srgbClr val="A6A6A6"/>
                </a:solidFill>
              </a:rPr>
              <a:t>PMLc.handleImpulse</a:t>
            </a:r>
            <a:r>
              <a:rPr lang="en-US" sz="1200" dirty="0" smtClean="0">
                <a:solidFill>
                  <a:srgbClr val="A6A6A6"/>
                </a:solidFill>
              </a:rPr>
              <a:t>(“visual-efferent”, </a:t>
            </a:r>
          </a:p>
          <a:p>
            <a:r>
              <a:rPr lang="en-US" sz="1200" dirty="0" smtClean="0">
                <a:solidFill>
                  <a:srgbClr val="A6A6A6"/>
                </a:solidFill>
              </a:rPr>
              <a:t>                      “(</a:t>
            </a:r>
            <a:r>
              <a:rPr lang="en-US" sz="1200" dirty="0">
                <a:solidFill>
                  <a:srgbClr val="A6A6A6"/>
                </a:solidFill>
              </a:rPr>
              <a:t>61179134445 . (read . room))”</a:t>
            </a:r>
          </a:p>
          <a:p>
            <a:endParaRPr lang="en-US" sz="1200" dirty="0">
              <a:solidFill>
                <a:srgbClr val="A6A6A6"/>
              </a:solidFill>
            </a:endParaRPr>
          </a:p>
        </p:txBody>
      </p:sp>
      <p:sp>
        <p:nvSpPr>
          <p:cNvPr id="22" name="TextBox 21"/>
          <p:cNvSpPr txBox="1"/>
          <p:nvPr/>
        </p:nvSpPr>
        <p:spPr>
          <a:xfrm>
            <a:off x="58101"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spTree>
    <p:extLst>
      <p:ext uri="{BB962C8B-B14F-4D97-AF65-F5344CB8AC3E}">
        <p14:creationId xmlns:p14="http://schemas.microsoft.com/office/powerpoint/2010/main" val="36081623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Reading a Room Number: KL</a:t>
            </a:r>
          </a:p>
        </p:txBody>
      </p:sp>
      <p:pic>
        <p:nvPicPr>
          <p:cNvPr id="6" name="Picture 5" descr="mglair-wedge-k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5" name="TextBox 4"/>
          <p:cNvSpPr txBox="1"/>
          <p:nvPr/>
        </p:nvSpPr>
        <p:spPr>
          <a:xfrm>
            <a:off x="6574582" y="4964226"/>
            <a:ext cx="2046804" cy="276999"/>
          </a:xfrm>
          <a:prstGeom prst="rect">
            <a:avLst/>
          </a:prstGeom>
          <a:noFill/>
        </p:spPr>
        <p:txBody>
          <a:bodyPr wrap="none" rtlCol="0">
            <a:spAutoFit/>
          </a:bodyPr>
          <a:lstStyle/>
          <a:p>
            <a:r>
              <a:rPr lang="en-US" sz="1200" dirty="0" err="1" smtClean="0">
                <a:solidFill>
                  <a:srgbClr val="A6A6A6"/>
                </a:solidFill>
              </a:rPr>
              <a:t>PMLc.handleRoomNumber</a:t>
            </a:r>
            <a:r>
              <a:rPr lang="en-US" sz="1200" dirty="0" smtClean="0">
                <a:solidFill>
                  <a:srgbClr val="A6A6A6"/>
                </a:solidFill>
              </a:rPr>
              <a:t>(5)</a:t>
            </a:r>
            <a:endParaRPr lang="en-US" sz="1200" dirty="0">
              <a:solidFill>
                <a:srgbClr val="A6A6A6"/>
              </a:solidFill>
            </a:endParaRPr>
          </a:p>
        </p:txBody>
      </p:sp>
      <p:sp>
        <p:nvSpPr>
          <p:cNvPr id="7" name="TextBox 6"/>
          <p:cNvSpPr txBox="1"/>
          <p:nvPr/>
        </p:nvSpPr>
        <p:spPr>
          <a:xfrm>
            <a:off x="6853654"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sp>
        <p:nvSpPr>
          <p:cNvPr id="8" name="TextBox 7"/>
          <p:cNvSpPr txBox="1"/>
          <p:nvPr/>
        </p:nvSpPr>
        <p:spPr>
          <a:xfrm>
            <a:off x="5867400" y="4687227"/>
            <a:ext cx="2762445" cy="276999"/>
          </a:xfrm>
          <a:prstGeom prst="rect">
            <a:avLst/>
          </a:prstGeom>
          <a:noFill/>
        </p:spPr>
        <p:txBody>
          <a:bodyPr wrap="none" rtlCol="0">
            <a:spAutoFit/>
          </a:bodyPr>
          <a:lstStyle/>
          <a:p>
            <a:r>
              <a:rPr lang="en-US" sz="1200" dirty="0" err="1" smtClean="0">
                <a:solidFill>
                  <a:srgbClr val="A6A6A6"/>
                </a:solidFill>
              </a:rPr>
              <a:t>PMLc.handleSense</a:t>
            </a:r>
            <a:r>
              <a:rPr lang="en-US" sz="1200" dirty="0" smtClean="0">
                <a:solidFill>
                  <a:srgbClr val="A6A6A6"/>
                </a:solidFill>
              </a:rPr>
              <a:t>(“vision”, “(room . 5)”)</a:t>
            </a:r>
            <a:endParaRPr lang="en-US" sz="1200" dirty="0">
              <a:solidFill>
                <a:srgbClr val="A6A6A6"/>
              </a:solidFill>
            </a:endParaRPr>
          </a:p>
        </p:txBody>
      </p:sp>
      <p:sp>
        <p:nvSpPr>
          <p:cNvPr id="9" name="TextBox 8"/>
          <p:cNvSpPr txBox="1"/>
          <p:nvPr/>
        </p:nvSpPr>
        <p:spPr>
          <a:xfrm>
            <a:off x="6384645" y="4361914"/>
            <a:ext cx="2530755" cy="461665"/>
          </a:xfrm>
          <a:prstGeom prst="rect">
            <a:avLst/>
          </a:prstGeom>
          <a:noFill/>
        </p:spPr>
        <p:txBody>
          <a:bodyPr wrap="square" rtlCol="0">
            <a:spAutoFit/>
          </a:bodyPr>
          <a:lstStyle/>
          <a:p>
            <a:r>
              <a:rPr lang="en-US" sz="1200" b="1" dirty="0" smtClean="0">
                <a:solidFill>
                  <a:srgbClr val="A6A6A6"/>
                </a:solidFill>
              </a:rPr>
              <a:t>vision </a:t>
            </a:r>
            <a:r>
              <a:rPr lang="en-US" sz="1200" dirty="0" smtClean="0">
                <a:solidFill>
                  <a:srgbClr val="A6A6A6"/>
                </a:solidFill>
              </a:rPr>
              <a:t>data channel:  “(room . 5)”</a:t>
            </a:r>
          </a:p>
          <a:p>
            <a:endParaRPr lang="en-US" sz="1200" b="1" dirty="0">
              <a:solidFill>
                <a:srgbClr val="A6A6A6"/>
              </a:solidFill>
            </a:endParaRPr>
          </a:p>
        </p:txBody>
      </p:sp>
      <p:sp>
        <p:nvSpPr>
          <p:cNvPr id="10" name="TextBox 9"/>
          <p:cNvSpPr txBox="1"/>
          <p:nvPr/>
        </p:nvSpPr>
        <p:spPr>
          <a:xfrm>
            <a:off x="5867400" y="4094796"/>
            <a:ext cx="2929374" cy="461665"/>
          </a:xfrm>
          <a:prstGeom prst="rect">
            <a:avLst/>
          </a:prstGeom>
          <a:noFill/>
        </p:spPr>
        <p:txBody>
          <a:bodyPr wrap="square" rtlCol="0">
            <a:spAutoFit/>
          </a:bodyPr>
          <a:lstStyle/>
          <a:p>
            <a:r>
              <a:rPr lang="en-US" sz="1200" dirty="0" err="1" smtClean="0">
                <a:solidFill>
                  <a:srgbClr val="A6A6A6"/>
                </a:solidFill>
              </a:rPr>
              <a:t>PMLb:vision</a:t>
            </a:r>
            <a:r>
              <a:rPr lang="en-US" sz="1200" dirty="0" err="1">
                <a:solidFill>
                  <a:srgbClr val="A6A6A6"/>
                </a:solidFill>
              </a:rPr>
              <a:t>-sense-</a:t>
            </a:r>
            <a:r>
              <a:rPr lang="en-US" sz="1200" dirty="0" err="1" smtClean="0">
                <a:solidFill>
                  <a:srgbClr val="A6A6A6"/>
                </a:solidFill>
              </a:rPr>
              <a:t>handler</a:t>
            </a:r>
            <a:r>
              <a:rPr lang="en-US" sz="1200" dirty="0" smtClean="0">
                <a:solidFill>
                  <a:srgbClr val="A6A6A6"/>
                </a:solidFill>
              </a:rPr>
              <a:t>(“(room . 5”))</a:t>
            </a:r>
            <a:endParaRPr lang="en-US" sz="1200" dirty="0">
              <a:solidFill>
                <a:srgbClr val="A6A6A6"/>
              </a:solidFill>
            </a:endParaRPr>
          </a:p>
          <a:p>
            <a:endParaRPr lang="en-US" sz="1200" b="1" dirty="0">
              <a:solidFill>
                <a:srgbClr val="A6A6A6"/>
              </a:solidFill>
            </a:endParaRPr>
          </a:p>
        </p:txBody>
      </p:sp>
      <p:pic>
        <p:nvPicPr>
          <p:cNvPr id="11" name="Picture 10" descr="reading-room-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197" y="5805232"/>
            <a:ext cx="476100" cy="921971"/>
          </a:xfrm>
          <a:prstGeom prst="rect">
            <a:avLst/>
          </a:prstGeom>
        </p:spPr>
      </p:pic>
      <p:sp>
        <p:nvSpPr>
          <p:cNvPr id="12" name="TextBox 11"/>
          <p:cNvSpPr txBox="1"/>
          <p:nvPr/>
        </p:nvSpPr>
        <p:spPr>
          <a:xfrm>
            <a:off x="6338403" y="3736261"/>
            <a:ext cx="2474173" cy="461665"/>
          </a:xfrm>
          <a:prstGeom prst="rect">
            <a:avLst/>
          </a:prstGeom>
          <a:noFill/>
        </p:spPr>
        <p:txBody>
          <a:bodyPr wrap="square" rtlCol="0">
            <a:spAutoFit/>
          </a:bodyPr>
          <a:lstStyle/>
          <a:p>
            <a:r>
              <a:rPr lang="en-US" sz="1200" dirty="0" err="1" smtClean="0">
                <a:solidFill>
                  <a:srgbClr val="A6A6A6"/>
                </a:solidFill>
              </a:rPr>
              <a:t>PMLs:perceive-vision</a:t>
            </a:r>
            <a:r>
              <a:rPr lang="en-US" sz="1200" dirty="0" smtClean="0">
                <a:solidFill>
                  <a:srgbClr val="A6A6A6"/>
                </a:solidFill>
              </a:rPr>
              <a:t>((room . 5))</a:t>
            </a:r>
            <a:endParaRPr lang="en-US" sz="1200" dirty="0">
              <a:solidFill>
                <a:srgbClr val="A6A6A6"/>
              </a:solidFill>
            </a:endParaRPr>
          </a:p>
          <a:p>
            <a:endParaRPr lang="en-US" sz="1200" b="1" dirty="0">
              <a:solidFill>
                <a:srgbClr val="A6A6A6"/>
              </a:solidFill>
            </a:endParaRPr>
          </a:p>
        </p:txBody>
      </p:sp>
      <p:sp>
        <p:nvSpPr>
          <p:cNvPr id="13" name="TextBox 12"/>
          <p:cNvSpPr txBox="1"/>
          <p:nvPr/>
        </p:nvSpPr>
        <p:spPr>
          <a:xfrm>
            <a:off x="6253744" y="3301807"/>
            <a:ext cx="2474173" cy="461665"/>
          </a:xfrm>
          <a:prstGeom prst="rect">
            <a:avLst/>
          </a:prstGeom>
          <a:noFill/>
        </p:spPr>
        <p:txBody>
          <a:bodyPr wrap="square" rtlCol="0">
            <a:spAutoFit/>
          </a:bodyPr>
          <a:lstStyle/>
          <a:p>
            <a:r>
              <a:rPr lang="en-US" sz="1200" i="1" dirty="0"/>
              <a:t>p</a:t>
            </a:r>
            <a:r>
              <a:rPr lang="en-US" sz="1200" i="1" dirty="0" smtClean="0"/>
              <a:t>erform believe(Facing(room(5)))</a:t>
            </a:r>
            <a:endParaRPr lang="en-US" sz="1200" i="1" dirty="0"/>
          </a:p>
          <a:p>
            <a:endParaRPr lang="en-US" sz="1200" b="1" i="1" dirty="0"/>
          </a:p>
        </p:txBody>
      </p:sp>
      <p:sp>
        <p:nvSpPr>
          <p:cNvPr id="14" name="TextBox 13"/>
          <p:cNvSpPr txBox="1"/>
          <p:nvPr/>
        </p:nvSpPr>
        <p:spPr>
          <a:xfrm>
            <a:off x="58101" y="4119887"/>
            <a:ext cx="287012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PMLb:read-room-number</a:t>
            </a:r>
            <a:r>
              <a:rPr lang="en-US" sz="1200" dirty="0" smtClean="0">
                <a:solidFill>
                  <a:srgbClr val="A6A6A6"/>
                </a:solidFill>
              </a:rPr>
              <a:t> ‘visual-efferent)</a:t>
            </a:r>
            <a:endParaRPr lang="en-US" sz="1200" dirty="0">
              <a:solidFill>
                <a:srgbClr val="A6A6A6"/>
              </a:solidFill>
            </a:endParaRPr>
          </a:p>
        </p:txBody>
      </p:sp>
      <p:sp>
        <p:nvSpPr>
          <p:cNvPr id="15" name="TextBox 14"/>
          <p:cNvSpPr txBox="1"/>
          <p:nvPr/>
        </p:nvSpPr>
        <p:spPr>
          <a:xfrm>
            <a:off x="58101" y="4396886"/>
            <a:ext cx="320104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a:t>
            </a:r>
            <a:r>
              <a:rPr lang="en-US" sz="1200" dirty="0" err="1">
                <a:solidFill>
                  <a:srgbClr val="A6A6A6"/>
                </a:solidFill>
              </a:rPr>
              <a:t>:</a:t>
            </a:r>
            <a:r>
              <a:rPr lang="en-US" sz="1200" dirty="0" err="1" smtClean="0">
                <a:solidFill>
                  <a:srgbClr val="A6A6A6"/>
                </a:solidFill>
              </a:rPr>
              <a:t>execute</a:t>
            </a:r>
            <a:r>
              <a:rPr lang="en-US" sz="1200" dirty="0" smtClean="0">
                <a:solidFill>
                  <a:srgbClr val="A6A6A6"/>
                </a:solidFill>
              </a:rPr>
              <a:t> ‘visual-efferent “(read . room)”)</a:t>
            </a:r>
            <a:endParaRPr lang="en-US" sz="1200" dirty="0">
              <a:solidFill>
                <a:srgbClr val="A6A6A6"/>
              </a:solidFill>
            </a:endParaRPr>
          </a:p>
        </p:txBody>
      </p:sp>
      <p:sp>
        <p:nvSpPr>
          <p:cNvPr id="16" name="TextBox 15"/>
          <p:cNvSpPr txBox="1"/>
          <p:nvPr/>
        </p:nvSpPr>
        <p:spPr>
          <a:xfrm>
            <a:off x="58101" y="4651070"/>
            <a:ext cx="3139351" cy="646331"/>
          </a:xfrm>
          <a:prstGeom prst="rect">
            <a:avLst/>
          </a:prstGeom>
          <a:noFill/>
        </p:spPr>
        <p:txBody>
          <a:bodyPr wrap="square" rtlCol="0">
            <a:spAutoFit/>
          </a:bodyPr>
          <a:lstStyle/>
          <a:p>
            <a:r>
              <a:rPr lang="en-US" sz="1200" b="1" dirty="0">
                <a:solidFill>
                  <a:srgbClr val="A6A6A6"/>
                </a:solidFill>
              </a:rPr>
              <a:t>v</a:t>
            </a:r>
            <a:r>
              <a:rPr lang="en-US" sz="1200" b="1" dirty="0" smtClean="0">
                <a:solidFill>
                  <a:srgbClr val="A6A6A6"/>
                </a:solidFill>
              </a:rPr>
              <a:t>isual-efferent </a:t>
            </a:r>
            <a:r>
              <a:rPr lang="en-US" sz="1200" dirty="0" smtClean="0">
                <a:solidFill>
                  <a:srgbClr val="A6A6A6"/>
                </a:solidFill>
              </a:rPr>
              <a:t>data channel:</a:t>
            </a:r>
          </a:p>
          <a:p>
            <a:r>
              <a:rPr lang="en-US" sz="1200" dirty="0">
                <a:solidFill>
                  <a:srgbClr val="A6A6A6"/>
                </a:solidFill>
              </a:rPr>
              <a:t> </a:t>
            </a:r>
            <a:r>
              <a:rPr lang="en-US" sz="1200" dirty="0" smtClean="0">
                <a:solidFill>
                  <a:srgbClr val="A6A6A6"/>
                </a:solidFill>
              </a:rPr>
              <a:t>          “(61179134445 . (</a:t>
            </a:r>
            <a:r>
              <a:rPr lang="en-US" sz="1200" dirty="0">
                <a:solidFill>
                  <a:srgbClr val="A6A6A6"/>
                </a:solidFill>
              </a:rPr>
              <a:t>read . </a:t>
            </a:r>
            <a:r>
              <a:rPr lang="en-US" sz="1200" dirty="0" smtClean="0">
                <a:solidFill>
                  <a:srgbClr val="A6A6A6"/>
                </a:solidFill>
              </a:rPr>
              <a:t>room))”</a:t>
            </a:r>
          </a:p>
          <a:p>
            <a:endParaRPr lang="en-US" sz="1200" b="1" dirty="0">
              <a:solidFill>
                <a:srgbClr val="A6A6A6"/>
              </a:solidFill>
            </a:endParaRPr>
          </a:p>
        </p:txBody>
      </p:sp>
      <p:sp>
        <p:nvSpPr>
          <p:cNvPr id="17" name="TextBox 16"/>
          <p:cNvSpPr txBox="1"/>
          <p:nvPr/>
        </p:nvSpPr>
        <p:spPr>
          <a:xfrm>
            <a:off x="58101" y="2766044"/>
            <a:ext cx="1996310" cy="276999"/>
          </a:xfrm>
          <a:prstGeom prst="rect">
            <a:avLst/>
          </a:prstGeom>
          <a:noFill/>
        </p:spPr>
        <p:txBody>
          <a:bodyPr wrap="none" rtlCol="0">
            <a:spAutoFit/>
          </a:bodyPr>
          <a:lstStyle/>
          <a:p>
            <a:r>
              <a:rPr lang="en-US" sz="1200" dirty="0" smtClean="0">
                <a:solidFill>
                  <a:srgbClr val="A6A6A6"/>
                </a:solidFill>
              </a:rPr>
              <a:t>perform </a:t>
            </a:r>
            <a:r>
              <a:rPr lang="en-US" sz="1200" dirty="0" err="1" smtClean="0">
                <a:solidFill>
                  <a:srgbClr val="A6A6A6"/>
                </a:solidFill>
              </a:rPr>
              <a:t>readRoomNumber</a:t>
            </a:r>
            <a:r>
              <a:rPr lang="en-US" sz="1200" dirty="0" smtClean="0">
                <a:solidFill>
                  <a:srgbClr val="A6A6A6"/>
                </a:solidFill>
              </a:rPr>
              <a:t>() </a:t>
            </a:r>
            <a:endParaRPr lang="en-US" sz="1200" dirty="0">
              <a:solidFill>
                <a:srgbClr val="A6A6A6"/>
              </a:solidFill>
            </a:endParaRPr>
          </a:p>
        </p:txBody>
      </p:sp>
      <p:sp>
        <p:nvSpPr>
          <p:cNvPr id="18" name="TextBox 17"/>
          <p:cNvSpPr txBox="1"/>
          <p:nvPr/>
        </p:nvSpPr>
        <p:spPr>
          <a:xfrm>
            <a:off x="58101" y="3646939"/>
            <a:ext cx="800219" cy="276999"/>
          </a:xfrm>
          <a:prstGeom prst="rect">
            <a:avLst/>
          </a:prstGeom>
          <a:noFill/>
        </p:spPr>
        <p:txBody>
          <a:bodyPr wrap="none" rtlCol="0">
            <a:spAutoFit/>
          </a:bodyPr>
          <a:lstStyle/>
          <a:p>
            <a:r>
              <a:rPr lang="en-US" sz="1200" dirty="0" smtClean="0">
                <a:solidFill>
                  <a:srgbClr val="A6A6A6"/>
                </a:solidFill>
              </a:rPr>
              <a:t>(read-act)</a:t>
            </a:r>
            <a:endParaRPr lang="en-US" sz="1200" dirty="0">
              <a:solidFill>
                <a:srgbClr val="A6A6A6"/>
              </a:solidFill>
            </a:endParaRPr>
          </a:p>
        </p:txBody>
      </p:sp>
      <p:sp>
        <p:nvSpPr>
          <p:cNvPr id="19" name="TextBox 18"/>
          <p:cNvSpPr txBox="1"/>
          <p:nvPr/>
        </p:nvSpPr>
        <p:spPr>
          <a:xfrm>
            <a:off x="58101" y="5158901"/>
            <a:ext cx="3283078" cy="646331"/>
          </a:xfrm>
          <a:prstGeom prst="rect">
            <a:avLst/>
          </a:prstGeom>
          <a:noFill/>
        </p:spPr>
        <p:txBody>
          <a:bodyPr wrap="none" rtlCol="0">
            <a:spAutoFit/>
          </a:bodyPr>
          <a:lstStyle/>
          <a:p>
            <a:r>
              <a:rPr lang="en-US" sz="1200" dirty="0" err="1" smtClean="0">
                <a:solidFill>
                  <a:srgbClr val="A6A6A6"/>
                </a:solidFill>
              </a:rPr>
              <a:t>PMLc.handleImpulse</a:t>
            </a:r>
            <a:r>
              <a:rPr lang="en-US" sz="1200" dirty="0" smtClean="0">
                <a:solidFill>
                  <a:srgbClr val="A6A6A6"/>
                </a:solidFill>
              </a:rPr>
              <a:t>(“visual-efferent”, </a:t>
            </a:r>
          </a:p>
          <a:p>
            <a:r>
              <a:rPr lang="en-US" sz="1200" dirty="0" smtClean="0">
                <a:solidFill>
                  <a:srgbClr val="A6A6A6"/>
                </a:solidFill>
              </a:rPr>
              <a:t>                      “(</a:t>
            </a:r>
            <a:r>
              <a:rPr lang="en-US" sz="1200" dirty="0">
                <a:solidFill>
                  <a:srgbClr val="A6A6A6"/>
                </a:solidFill>
              </a:rPr>
              <a:t>61179134445 . (read . room))”</a:t>
            </a:r>
          </a:p>
          <a:p>
            <a:endParaRPr lang="en-US" sz="1200" dirty="0">
              <a:solidFill>
                <a:srgbClr val="A6A6A6"/>
              </a:solidFill>
            </a:endParaRPr>
          </a:p>
        </p:txBody>
      </p:sp>
      <p:sp>
        <p:nvSpPr>
          <p:cNvPr id="20" name="TextBox 19"/>
          <p:cNvSpPr txBox="1"/>
          <p:nvPr/>
        </p:nvSpPr>
        <p:spPr>
          <a:xfrm>
            <a:off x="58101"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spTree>
    <p:extLst>
      <p:ext uri="{BB962C8B-B14F-4D97-AF65-F5344CB8AC3E}">
        <p14:creationId xmlns:p14="http://schemas.microsoft.com/office/powerpoint/2010/main" val="18785851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Reading a Room Number: KL</a:t>
            </a:r>
          </a:p>
        </p:txBody>
      </p:sp>
      <p:pic>
        <p:nvPicPr>
          <p:cNvPr id="6" name="Picture 5" descr="mglair-wedge-k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887" y="1729708"/>
            <a:ext cx="2768600" cy="4635500"/>
          </a:xfrm>
          <a:prstGeom prst="rect">
            <a:avLst/>
          </a:prstGeom>
        </p:spPr>
      </p:pic>
      <p:sp>
        <p:nvSpPr>
          <p:cNvPr id="5" name="TextBox 4"/>
          <p:cNvSpPr txBox="1"/>
          <p:nvPr/>
        </p:nvSpPr>
        <p:spPr>
          <a:xfrm>
            <a:off x="6583041" y="4964226"/>
            <a:ext cx="2046804" cy="276999"/>
          </a:xfrm>
          <a:prstGeom prst="rect">
            <a:avLst/>
          </a:prstGeom>
          <a:noFill/>
        </p:spPr>
        <p:txBody>
          <a:bodyPr wrap="none" rtlCol="0">
            <a:spAutoFit/>
          </a:bodyPr>
          <a:lstStyle/>
          <a:p>
            <a:r>
              <a:rPr lang="en-US" sz="1200" dirty="0" err="1" smtClean="0">
                <a:solidFill>
                  <a:srgbClr val="A6A6A6"/>
                </a:solidFill>
              </a:rPr>
              <a:t>PMLc.handleRoomNumber</a:t>
            </a:r>
            <a:r>
              <a:rPr lang="en-US" sz="1200" dirty="0" smtClean="0">
                <a:solidFill>
                  <a:srgbClr val="A6A6A6"/>
                </a:solidFill>
              </a:rPr>
              <a:t>(5)</a:t>
            </a:r>
            <a:endParaRPr lang="en-US" sz="1200" dirty="0">
              <a:solidFill>
                <a:srgbClr val="A6A6A6"/>
              </a:solidFill>
            </a:endParaRPr>
          </a:p>
        </p:txBody>
      </p:sp>
      <p:sp>
        <p:nvSpPr>
          <p:cNvPr id="7" name="TextBox 6"/>
          <p:cNvSpPr txBox="1"/>
          <p:nvPr/>
        </p:nvSpPr>
        <p:spPr>
          <a:xfrm>
            <a:off x="6862113"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sp>
        <p:nvSpPr>
          <p:cNvPr id="8" name="TextBox 7"/>
          <p:cNvSpPr txBox="1"/>
          <p:nvPr/>
        </p:nvSpPr>
        <p:spPr>
          <a:xfrm>
            <a:off x="5867400" y="4687227"/>
            <a:ext cx="2762445" cy="276999"/>
          </a:xfrm>
          <a:prstGeom prst="rect">
            <a:avLst/>
          </a:prstGeom>
          <a:noFill/>
        </p:spPr>
        <p:txBody>
          <a:bodyPr wrap="none" rtlCol="0">
            <a:spAutoFit/>
          </a:bodyPr>
          <a:lstStyle/>
          <a:p>
            <a:r>
              <a:rPr lang="en-US" sz="1200" dirty="0" err="1" smtClean="0">
                <a:solidFill>
                  <a:srgbClr val="A6A6A6"/>
                </a:solidFill>
              </a:rPr>
              <a:t>PMLc.handleSense</a:t>
            </a:r>
            <a:r>
              <a:rPr lang="en-US" sz="1200" dirty="0" smtClean="0">
                <a:solidFill>
                  <a:srgbClr val="A6A6A6"/>
                </a:solidFill>
              </a:rPr>
              <a:t>(“vision”, “(room . 5)”)</a:t>
            </a:r>
            <a:endParaRPr lang="en-US" sz="1200" dirty="0">
              <a:solidFill>
                <a:srgbClr val="A6A6A6"/>
              </a:solidFill>
            </a:endParaRPr>
          </a:p>
        </p:txBody>
      </p:sp>
      <p:sp>
        <p:nvSpPr>
          <p:cNvPr id="9" name="TextBox 8"/>
          <p:cNvSpPr txBox="1"/>
          <p:nvPr/>
        </p:nvSpPr>
        <p:spPr>
          <a:xfrm>
            <a:off x="6393104" y="4361914"/>
            <a:ext cx="2474173" cy="461665"/>
          </a:xfrm>
          <a:prstGeom prst="rect">
            <a:avLst/>
          </a:prstGeom>
          <a:noFill/>
        </p:spPr>
        <p:txBody>
          <a:bodyPr wrap="square" rtlCol="0">
            <a:spAutoFit/>
          </a:bodyPr>
          <a:lstStyle/>
          <a:p>
            <a:r>
              <a:rPr lang="en-US" sz="1200" b="1" dirty="0" smtClean="0">
                <a:solidFill>
                  <a:srgbClr val="A6A6A6"/>
                </a:solidFill>
              </a:rPr>
              <a:t>vision </a:t>
            </a:r>
            <a:r>
              <a:rPr lang="en-US" sz="1200" dirty="0" smtClean="0">
                <a:solidFill>
                  <a:srgbClr val="A6A6A6"/>
                </a:solidFill>
              </a:rPr>
              <a:t>data channel:  “(room 5)”</a:t>
            </a:r>
          </a:p>
          <a:p>
            <a:endParaRPr lang="en-US" sz="1200" b="1" dirty="0">
              <a:solidFill>
                <a:srgbClr val="A6A6A6"/>
              </a:solidFill>
            </a:endParaRPr>
          </a:p>
        </p:txBody>
      </p:sp>
      <p:sp>
        <p:nvSpPr>
          <p:cNvPr id="10" name="TextBox 9"/>
          <p:cNvSpPr txBox="1"/>
          <p:nvPr/>
        </p:nvSpPr>
        <p:spPr>
          <a:xfrm>
            <a:off x="5867400" y="4094796"/>
            <a:ext cx="2929374" cy="461665"/>
          </a:xfrm>
          <a:prstGeom prst="rect">
            <a:avLst/>
          </a:prstGeom>
          <a:noFill/>
        </p:spPr>
        <p:txBody>
          <a:bodyPr wrap="square" rtlCol="0">
            <a:spAutoFit/>
          </a:bodyPr>
          <a:lstStyle/>
          <a:p>
            <a:r>
              <a:rPr lang="en-US" sz="1200" dirty="0" err="1" smtClean="0">
                <a:solidFill>
                  <a:srgbClr val="A6A6A6"/>
                </a:solidFill>
              </a:rPr>
              <a:t>PMLb:vision</a:t>
            </a:r>
            <a:r>
              <a:rPr lang="en-US" sz="1200" dirty="0" err="1">
                <a:solidFill>
                  <a:srgbClr val="A6A6A6"/>
                </a:solidFill>
              </a:rPr>
              <a:t>-sense-</a:t>
            </a:r>
            <a:r>
              <a:rPr lang="en-US" sz="1200" dirty="0" err="1" smtClean="0">
                <a:solidFill>
                  <a:srgbClr val="A6A6A6"/>
                </a:solidFill>
              </a:rPr>
              <a:t>handler</a:t>
            </a:r>
            <a:r>
              <a:rPr lang="en-US" sz="1200" dirty="0" smtClean="0">
                <a:solidFill>
                  <a:srgbClr val="A6A6A6"/>
                </a:solidFill>
              </a:rPr>
              <a:t>(“(room . 5”))</a:t>
            </a:r>
            <a:endParaRPr lang="en-US" sz="1200" dirty="0">
              <a:solidFill>
                <a:srgbClr val="A6A6A6"/>
              </a:solidFill>
            </a:endParaRPr>
          </a:p>
          <a:p>
            <a:endParaRPr lang="en-US" sz="1200" b="1" dirty="0">
              <a:solidFill>
                <a:srgbClr val="A6A6A6"/>
              </a:solidFill>
            </a:endParaRPr>
          </a:p>
        </p:txBody>
      </p:sp>
      <p:pic>
        <p:nvPicPr>
          <p:cNvPr id="11" name="Picture 10" descr="reading-room-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197" y="5805232"/>
            <a:ext cx="476100" cy="921971"/>
          </a:xfrm>
          <a:prstGeom prst="rect">
            <a:avLst/>
          </a:prstGeom>
        </p:spPr>
      </p:pic>
      <p:sp>
        <p:nvSpPr>
          <p:cNvPr id="12" name="TextBox 11"/>
          <p:cNvSpPr txBox="1"/>
          <p:nvPr/>
        </p:nvSpPr>
        <p:spPr>
          <a:xfrm>
            <a:off x="6346862" y="3736261"/>
            <a:ext cx="2474173" cy="461665"/>
          </a:xfrm>
          <a:prstGeom prst="rect">
            <a:avLst/>
          </a:prstGeom>
          <a:noFill/>
        </p:spPr>
        <p:txBody>
          <a:bodyPr wrap="square" rtlCol="0">
            <a:spAutoFit/>
          </a:bodyPr>
          <a:lstStyle/>
          <a:p>
            <a:r>
              <a:rPr lang="en-US" sz="1200" dirty="0" err="1" smtClean="0">
                <a:solidFill>
                  <a:srgbClr val="A6A6A6"/>
                </a:solidFill>
              </a:rPr>
              <a:t>PMLs:perceive-vision</a:t>
            </a:r>
            <a:r>
              <a:rPr lang="en-US" sz="1200" dirty="0" smtClean="0">
                <a:solidFill>
                  <a:srgbClr val="A6A6A6"/>
                </a:solidFill>
              </a:rPr>
              <a:t>((room . 5))</a:t>
            </a:r>
            <a:endParaRPr lang="en-US" sz="1200" dirty="0">
              <a:solidFill>
                <a:srgbClr val="A6A6A6"/>
              </a:solidFill>
            </a:endParaRPr>
          </a:p>
          <a:p>
            <a:endParaRPr lang="en-US" sz="1200" b="1" dirty="0">
              <a:solidFill>
                <a:srgbClr val="A6A6A6"/>
              </a:solidFill>
            </a:endParaRPr>
          </a:p>
        </p:txBody>
      </p:sp>
      <p:sp>
        <p:nvSpPr>
          <p:cNvPr id="13" name="TextBox 12"/>
          <p:cNvSpPr txBox="1"/>
          <p:nvPr/>
        </p:nvSpPr>
        <p:spPr>
          <a:xfrm>
            <a:off x="6262203" y="3301807"/>
            <a:ext cx="2474173" cy="461665"/>
          </a:xfrm>
          <a:prstGeom prst="rect">
            <a:avLst/>
          </a:prstGeom>
          <a:noFill/>
        </p:spPr>
        <p:txBody>
          <a:bodyPr wrap="square" rtlCol="0">
            <a:spAutoFit/>
          </a:bodyPr>
          <a:lstStyle/>
          <a:p>
            <a:r>
              <a:rPr lang="en-US" sz="1200" dirty="0">
                <a:solidFill>
                  <a:srgbClr val="A6A6A6"/>
                </a:solidFill>
              </a:rPr>
              <a:t>p</a:t>
            </a:r>
            <a:r>
              <a:rPr lang="en-US" sz="1200" dirty="0" smtClean="0">
                <a:solidFill>
                  <a:srgbClr val="A6A6A6"/>
                </a:solidFill>
              </a:rPr>
              <a:t>erform believe(Facing(room(5)))</a:t>
            </a:r>
            <a:endParaRPr lang="en-US" sz="1200" dirty="0">
              <a:solidFill>
                <a:srgbClr val="A6A6A6"/>
              </a:solidFill>
            </a:endParaRPr>
          </a:p>
          <a:p>
            <a:endParaRPr lang="en-US" sz="1200" b="1" dirty="0">
              <a:solidFill>
                <a:srgbClr val="A6A6A6"/>
              </a:solidFill>
            </a:endParaRPr>
          </a:p>
        </p:txBody>
      </p:sp>
      <p:sp>
        <p:nvSpPr>
          <p:cNvPr id="14" name="TextBox 13"/>
          <p:cNvSpPr txBox="1"/>
          <p:nvPr/>
        </p:nvSpPr>
        <p:spPr>
          <a:xfrm>
            <a:off x="6393104" y="2619636"/>
            <a:ext cx="2474173" cy="461665"/>
          </a:xfrm>
          <a:prstGeom prst="rect">
            <a:avLst/>
          </a:prstGeom>
          <a:noFill/>
        </p:spPr>
        <p:txBody>
          <a:bodyPr wrap="square" rtlCol="0">
            <a:spAutoFit/>
          </a:bodyPr>
          <a:lstStyle/>
          <a:p>
            <a:r>
              <a:rPr lang="en-US" sz="1200" i="1" dirty="0" smtClean="0"/>
              <a:t>Facing(room(5))</a:t>
            </a:r>
            <a:endParaRPr lang="en-US" sz="1200" i="1" dirty="0"/>
          </a:p>
          <a:p>
            <a:endParaRPr lang="en-US" sz="1200" b="1" i="1" dirty="0"/>
          </a:p>
        </p:txBody>
      </p:sp>
      <p:sp>
        <p:nvSpPr>
          <p:cNvPr id="15" name="TextBox 14"/>
          <p:cNvSpPr txBox="1"/>
          <p:nvPr/>
        </p:nvSpPr>
        <p:spPr>
          <a:xfrm>
            <a:off x="58101" y="4119887"/>
            <a:ext cx="287012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PMLb:read-room-number</a:t>
            </a:r>
            <a:r>
              <a:rPr lang="en-US" sz="1200" dirty="0" smtClean="0">
                <a:solidFill>
                  <a:srgbClr val="A6A6A6"/>
                </a:solidFill>
              </a:rPr>
              <a:t> ‘visual-efferent)</a:t>
            </a:r>
            <a:endParaRPr lang="en-US" sz="1200" dirty="0">
              <a:solidFill>
                <a:srgbClr val="A6A6A6"/>
              </a:solidFill>
            </a:endParaRPr>
          </a:p>
        </p:txBody>
      </p:sp>
      <p:sp>
        <p:nvSpPr>
          <p:cNvPr id="16" name="TextBox 15"/>
          <p:cNvSpPr txBox="1"/>
          <p:nvPr/>
        </p:nvSpPr>
        <p:spPr>
          <a:xfrm>
            <a:off x="58101" y="4396886"/>
            <a:ext cx="3201042" cy="276999"/>
          </a:xfrm>
          <a:prstGeom prst="rect">
            <a:avLst/>
          </a:prstGeom>
          <a:noFill/>
        </p:spPr>
        <p:txBody>
          <a:bodyPr wrap="none" rtlCol="0">
            <a:spAutoFit/>
          </a:bodyPr>
          <a:lstStyle/>
          <a:p>
            <a:r>
              <a:rPr lang="en-US" sz="1200" dirty="0" smtClean="0">
                <a:solidFill>
                  <a:srgbClr val="A6A6A6"/>
                </a:solidFill>
              </a:rPr>
              <a:t>(</a:t>
            </a:r>
            <a:r>
              <a:rPr lang="en-US" sz="1200" dirty="0" err="1" smtClean="0">
                <a:solidFill>
                  <a:srgbClr val="A6A6A6"/>
                </a:solidFill>
              </a:rPr>
              <a:t>PMLb</a:t>
            </a:r>
            <a:r>
              <a:rPr lang="en-US" sz="1200" dirty="0" err="1">
                <a:solidFill>
                  <a:srgbClr val="A6A6A6"/>
                </a:solidFill>
              </a:rPr>
              <a:t>:</a:t>
            </a:r>
            <a:r>
              <a:rPr lang="en-US" sz="1200" dirty="0" err="1" smtClean="0">
                <a:solidFill>
                  <a:srgbClr val="A6A6A6"/>
                </a:solidFill>
              </a:rPr>
              <a:t>execute</a:t>
            </a:r>
            <a:r>
              <a:rPr lang="en-US" sz="1200" dirty="0" smtClean="0">
                <a:solidFill>
                  <a:srgbClr val="A6A6A6"/>
                </a:solidFill>
              </a:rPr>
              <a:t> ‘visual-efferent “(read . room)”)</a:t>
            </a:r>
            <a:endParaRPr lang="en-US" sz="1200" dirty="0">
              <a:solidFill>
                <a:srgbClr val="A6A6A6"/>
              </a:solidFill>
            </a:endParaRPr>
          </a:p>
        </p:txBody>
      </p:sp>
      <p:sp>
        <p:nvSpPr>
          <p:cNvPr id="17" name="TextBox 16"/>
          <p:cNvSpPr txBox="1"/>
          <p:nvPr/>
        </p:nvSpPr>
        <p:spPr>
          <a:xfrm>
            <a:off x="58101" y="4651070"/>
            <a:ext cx="3139351" cy="646331"/>
          </a:xfrm>
          <a:prstGeom prst="rect">
            <a:avLst/>
          </a:prstGeom>
          <a:noFill/>
        </p:spPr>
        <p:txBody>
          <a:bodyPr wrap="square" rtlCol="0">
            <a:spAutoFit/>
          </a:bodyPr>
          <a:lstStyle/>
          <a:p>
            <a:r>
              <a:rPr lang="en-US" sz="1200" b="1" dirty="0">
                <a:solidFill>
                  <a:srgbClr val="A6A6A6"/>
                </a:solidFill>
              </a:rPr>
              <a:t>v</a:t>
            </a:r>
            <a:r>
              <a:rPr lang="en-US" sz="1200" b="1" dirty="0" smtClean="0">
                <a:solidFill>
                  <a:srgbClr val="A6A6A6"/>
                </a:solidFill>
              </a:rPr>
              <a:t>isual-efferent </a:t>
            </a:r>
            <a:r>
              <a:rPr lang="en-US" sz="1200" dirty="0" smtClean="0">
                <a:solidFill>
                  <a:srgbClr val="A6A6A6"/>
                </a:solidFill>
              </a:rPr>
              <a:t>data channel:</a:t>
            </a:r>
          </a:p>
          <a:p>
            <a:r>
              <a:rPr lang="en-US" sz="1200" dirty="0">
                <a:solidFill>
                  <a:srgbClr val="A6A6A6"/>
                </a:solidFill>
              </a:rPr>
              <a:t> </a:t>
            </a:r>
            <a:r>
              <a:rPr lang="en-US" sz="1200" dirty="0" smtClean="0">
                <a:solidFill>
                  <a:srgbClr val="A6A6A6"/>
                </a:solidFill>
              </a:rPr>
              <a:t>          “(61179134445 . (</a:t>
            </a:r>
            <a:r>
              <a:rPr lang="en-US" sz="1200" dirty="0">
                <a:solidFill>
                  <a:srgbClr val="A6A6A6"/>
                </a:solidFill>
              </a:rPr>
              <a:t>read . </a:t>
            </a:r>
            <a:r>
              <a:rPr lang="en-US" sz="1200" dirty="0" smtClean="0">
                <a:solidFill>
                  <a:srgbClr val="A6A6A6"/>
                </a:solidFill>
              </a:rPr>
              <a:t>room))”</a:t>
            </a:r>
          </a:p>
          <a:p>
            <a:endParaRPr lang="en-US" sz="1200" b="1" dirty="0">
              <a:solidFill>
                <a:srgbClr val="A6A6A6"/>
              </a:solidFill>
            </a:endParaRPr>
          </a:p>
        </p:txBody>
      </p:sp>
      <p:sp>
        <p:nvSpPr>
          <p:cNvPr id="18" name="TextBox 17"/>
          <p:cNvSpPr txBox="1"/>
          <p:nvPr/>
        </p:nvSpPr>
        <p:spPr>
          <a:xfrm>
            <a:off x="58101" y="2766044"/>
            <a:ext cx="1996310" cy="276999"/>
          </a:xfrm>
          <a:prstGeom prst="rect">
            <a:avLst/>
          </a:prstGeom>
          <a:noFill/>
        </p:spPr>
        <p:txBody>
          <a:bodyPr wrap="none" rtlCol="0">
            <a:spAutoFit/>
          </a:bodyPr>
          <a:lstStyle/>
          <a:p>
            <a:r>
              <a:rPr lang="en-US" sz="1200" dirty="0" smtClean="0">
                <a:solidFill>
                  <a:srgbClr val="A6A6A6"/>
                </a:solidFill>
              </a:rPr>
              <a:t>perform </a:t>
            </a:r>
            <a:r>
              <a:rPr lang="en-US" sz="1200" dirty="0" err="1" smtClean="0">
                <a:solidFill>
                  <a:srgbClr val="A6A6A6"/>
                </a:solidFill>
              </a:rPr>
              <a:t>readRoomNumber</a:t>
            </a:r>
            <a:r>
              <a:rPr lang="en-US" sz="1200" dirty="0" smtClean="0">
                <a:solidFill>
                  <a:srgbClr val="A6A6A6"/>
                </a:solidFill>
              </a:rPr>
              <a:t>() </a:t>
            </a:r>
            <a:endParaRPr lang="en-US" sz="1200" dirty="0">
              <a:solidFill>
                <a:srgbClr val="A6A6A6"/>
              </a:solidFill>
            </a:endParaRPr>
          </a:p>
        </p:txBody>
      </p:sp>
      <p:sp>
        <p:nvSpPr>
          <p:cNvPr id="19" name="TextBox 18"/>
          <p:cNvSpPr txBox="1"/>
          <p:nvPr/>
        </p:nvSpPr>
        <p:spPr>
          <a:xfrm>
            <a:off x="58101" y="3646939"/>
            <a:ext cx="800219" cy="276999"/>
          </a:xfrm>
          <a:prstGeom prst="rect">
            <a:avLst/>
          </a:prstGeom>
          <a:noFill/>
        </p:spPr>
        <p:txBody>
          <a:bodyPr wrap="none" rtlCol="0">
            <a:spAutoFit/>
          </a:bodyPr>
          <a:lstStyle/>
          <a:p>
            <a:r>
              <a:rPr lang="en-US" sz="1200" dirty="0" smtClean="0">
                <a:solidFill>
                  <a:srgbClr val="A6A6A6"/>
                </a:solidFill>
              </a:rPr>
              <a:t>(read-act)</a:t>
            </a:r>
            <a:endParaRPr lang="en-US" sz="1200" dirty="0">
              <a:solidFill>
                <a:srgbClr val="A6A6A6"/>
              </a:solidFill>
            </a:endParaRPr>
          </a:p>
        </p:txBody>
      </p:sp>
      <p:sp>
        <p:nvSpPr>
          <p:cNvPr id="20" name="TextBox 19"/>
          <p:cNvSpPr txBox="1"/>
          <p:nvPr/>
        </p:nvSpPr>
        <p:spPr>
          <a:xfrm>
            <a:off x="58101" y="5158901"/>
            <a:ext cx="3283078" cy="646331"/>
          </a:xfrm>
          <a:prstGeom prst="rect">
            <a:avLst/>
          </a:prstGeom>
          <a:noFill/>
        </p:spPr>
        <p:txBody>
          <a:bodyPr wrap="none" rtlCol="0">
            <a:spAutoFit/>
          </a:bodyPr>
          <a:lstStyle/>
          <a:p>
            <a:r>
              <a:rPr lang="en-US" sz="1200" dirty="0" err="1" smtClean="0">
                <a:solidFill>
                  <a:srgbClr val="A6A6A6"/>
                </a:solidFill>
              </a:rPr>
              <a:t>PMLc.handleImpulse</a:t>
            </a:r>
            <a:r>
              <a:rPr lang="en-US" sz="1200" dirty="0" smtClean="0">
                <a:solidFill>
                  <a:srgbClr val="A6A6A6"/>
                </a:solidFill>
              </a:rPr>
              <a:t>(“visual-efferent”, </a:t>
            </a:r>
          </a:p>
          <a:p>
            <a:r>
              <a:rPr lang="en-US" sz="1200" dirty="0" smtClean="0">
                <a:solidFill>
                  <a:srgbClr val="A6A6A6"/>
                </a:solidFill>
              </a:rPr>
              <a:t>                      “(</a:t>
            </a:r>
            <a:r>
              <a:rPr lang="en-US" sz="1200" dirty="0">
                <a:solidFill>
                  <a:srgbClr val="A6A6A6"/>
                </a:solidFill>
              </a:rPr>
              <a:t>61179134445 . (read . room))”</a:t>
            </a:r>
          </a:p>
          <a:p>
            <a:endParaRPr lang="en-US" sz="1200" dirty="0">
              <a:solidFill>
                <a:srgbClr val="A6A6A6"/>
              </a:solidFill>
            </a:endParaRPr>
          </a:p>
        </p:txBody>
      </p:sp>
      <p:sp>
        <p:nvSpPr>
          <p:cNvPr id="21" name="TextBox 20"/>
          <p:cNvSpPr txBox="1"/>
          <p:nvPr/>
        </p:nvSpPr>
        <p:spPr>
          <a:xfrm>
            <a:off x="58101" y="5634466"/>
            <a:ext cx="1767732" cy="276999"/>
          </a:xfrm>
          <a:prstGeom prst="rect">
            <a:avLst/>
          </a:prstGeom>
          <a:noFill/>
        </p:spPr>
        <p:txBody>
          <a:bodyPr wrap="none" rtlCol="0">
            <a:spAutoFit/>
          </a:bodyPr>
          <a:lstStyle/>
          <a:p>
            <a:r>
              <a:rPr lang="en-US" sz="1200" dirty="0" err="1" smtClean="0">
                <a:solidFill>
                  <a:srgbClr val="A6A6A6"/>
                </a:solidFill>
              </a:rPr>
              <a:t>bot.senseRoomNumber</a:t>
            </a:r>
            <a:r>
              <a:rPr lang="en-US" sz="1200" dirty="0" smtClean="0">
                <a:solidFill>
                  <a:srgbClr val="A6A6A6"/>
                </a:solidFill>
              </a:rPr>
              <a:t>()</a:t>
            </a:r>
            <a:endParaRPr lang="en-US" sz="1200" dirty="0">
              <a:solidFill>
                <a:srgbClr val="A6A6A6"/>
              </a:solidFill>
            </a:endParaRPr>
          </a:p>
        </p:txBody>
      </p:sp>
    </p:spTree>
    <p:extLst>
      <p:ext uri="{BB962C8B-B14F-4D97-AF65-F5344CB8AC3E}">
        <p14:creationId xmlns:p14="http://schemas.microsoft.com/office/powerpoint/2010/main" val="24450834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053" y="1219200"/>
            <a:ext cx="3401568" cy="5199540"/>
          </a:xfrm>
          <a:prstGeom prst="rect">
            <a:avLst/>
          </a:prstGeom>
        </p:spPr>
      </p:pic>
      <p:sp>
        <p:nvSpPr>
          <p:cNvPr id="3" name="Content Placeholder 2"/>
          <p:cNvSpPr>
            <a:spLocks noGrp="1"/>
          </p:cNvSpPr>
          <p:nvPr>
            <p:ph idx="1"/>
          </p:nvPr>
        </p:nvSpPr>
        <p:spPr/>
        <p:txBody>
          <a:bodyPr/>
          <a:lstStyle/>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Facing(?</a:t>
            </a:r>
            <a:r>
              <a:rPr lang="en-US" b="1" dirty="0">
                <a:solidFill>
                  <a:schemeClr val="accent1"/>
                </a:solidFill>
                <a:latin typeface="Courier New" pitchFamily="49" charset="0"/>
                <a:cs typeface="Courier New" pitchFamily="49" charset="0"/>
              </a:rPr>
              <a:t>x</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wff214</a:t>
            </a:r>
            <a:r>
              <a:rPr lang="en-US" b="1" dirty="0">
                <a:solidFill>
                  <a:schemeClr val="accent1"/>
                </a:solidFill>
                <a:latin typeface="Courier New" pitchFamily="49" charset="0"/>
                <a:cs typeface="Courier New" pitchFamily="49" charset="0"/>
              </a:rPr>
              <a:t>!:  ~Facing(North</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wff213!:  ~Facing(West</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wff211!:  ~Facing(South</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wff205!:  Facing(East)</a:t>
            </a:r>
            <a:endParaRPr lang="en-US" b="1" dirty="0" smtClean="0">
              <a:solidFill>
                <a:schemeClr val="accent1"/>
              </a:solidFill>
              <a:latin typeface="Courier New" pitchFamily="49" charset="0"/>
              <a:cs typeface="Courier New" pitchFamily="49" charset="0"/>
            </a:endParaRPr>
          </a:p>
          <a:p>
            <a:pPr marL="0" indent="0">
              <a:buNone/>
            </a:pPr>
            <a:endParaRPr lang="en-US" b="1" dirty="0" smtClean="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perform turn(left</a:t>
            </a:r>
            <a:r>
              <a:rPr lang="en-US" b="1" dirty="0" smtClean="0">
                <a:solidFill>
                  <a:schemeClr val="accent1"/>
                </a:solidFill>
                <a:latin typeface="Courier New" pitchFamily="49" charset="0"/>
                <a:cs typeface="Courier New" pitchFamily="49" charset="0"/>
              </a:rPr>
              <a:t>)</a:t>
            </a:r>
          </a:p>
        </p:txBody>
      </p:sp>
      <p:sp>
        <p:nvSpPr>
          <p:cNvPr id="2" name="Title 1"/>
          <p:cNvSpPr>
            <a:spLocks noGrp="1"/>
          </p:cNvSpPr>
          <p:nvPr>
            <p:ph type="title"/>
          </p:nvPr>
        </p:nvSpPr>
        <p:spPr/>
        <p:txBody>
          <a:bodyPr/>
          <a:lstStyle/>
          <a:p>
            <a:r>
              <a:rPr lang="en-US" dirty="0" smtClean="0"/>
              <a:t>Turning Left Yet Again</a:t>
            </a:r>
            <a:endParaRPr lang="en-US" dirty="0"/>
          </a:p>
        </p:txBody>
      </p:sp>
      <p:sp>
        <p:nvSpPr>
          <p:cNvPr id="4" name="Date Placeholder 3"/>
          <p:cNvSpPr>
            <a:spLocks noGrp="1"/>
          </p:cNvSpPr>
          <p:nvPr>
            <p:ph type="dt" sz="half" idx="10"/>
          </p:nvPr>
        </p:nvSpPr>
        <p:spPr/>
        <p:txBody>
          <a:bodyPr/>
          <a:lstStyle/>
          <a:p>
            <a:fld id="{8F679259-954C-4DDB-8CE0-7EFF72762F02}"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87</a:t>
            </a:fld>
            <a:endParaRPr lang="en-US"/>
          </a:p>
        </p:txBody>
      </p:sp>
    </p:spTree>
    <p:extLst>
      <p:ext uri="{BB962C8B-B14F-4D97-AF65-F5344CB8AC3E}">
        <p14:creationId xmlns:p14="http://schemas.microsoft.com/office/powerpoint/2010/main" val="22647054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301" y="1212930"/>
            <a:ext cx="3397073" cy="5212080"/>
          </a:xfrm>
          <a:prstGeom prst="rect">
            <a:avLst/>
          </a:prstGeom>
        </p:spPr>
      </p:pic>
      <p:sp>
        <p:nvSpPr>
          <p:cNvPr id="3" name="Content Placeholder 2"/>
          <p:cNvSpPr>
            <a:spLocks noGrp="1"/>
          </p:cNvSpPr>
          <p:nvPr>
            <p:ph idx="1"/>
          </p:nvPr>
        </p:nvSpPr>
        <p:spPr/>
        <p:txBody>
          <a:bodyPr>
            <a:normAutofit fontScale="92500" lnSpcReduction="20000"/>
          </a:bodyPr>
          <a:lstStyle/>
          <a:p>
            <a:pPr marL="0" indent="0">
              <a:buNone/>
            </a:pPr>
            <a:r>
              <a:rPr lang="en-US" b="1" dirty="0" smtClean="0">
                <a:solidFill>
                  <a:schemeClr val="accent1"/>
                </a:solidFill>
                <a:latin typeface="Courier New" pitchFamily="49" charset="0"/>
                <a:cs typeface="Courier New" pitchFamily="49" charset="0"/>
              </a:rPr>
              <a:t>: Facing(?</a:t>
            </a:r>
            <a:r>
              <a:rPr lang="en-US" b="1" dirty="0">
                <a:solidFill>
                  <a:schemeClr val="accent1"/>
                </a:solidFill>
                <a:latin typeface="Courier New" pitchFamily="49" charset="0"/>
                <a:cs typeface="Courier New" pitchFamily="49" charset="0"/>
              </a:rPr>
              <a:t>x</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wff575</a:t>
            </a: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Facing(room(6))</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wff574!:  ~</a:t>
            </a:r>
            <a:r>
              <a:rPr lang="en-US" b="1" dirty="0" smtClean="0">
                <a:solidFill>
                  <a:schemeClr val="accent1"/>
                </a:solidFill>
                <a:latin typeface="Courier New" pitchFamily="49" charset="0"/>
                <a:cs typeface="Courier New" pitchFamily="49" charset="0"/>
              </a:rPr>
              <a:t>Facing(room(15))</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wff573!:  ~</a:t>
            </a:r>
            <a:r>
              <a:rPr lang="en-US" b="1" dirty="0" smtClean="0">
                <a:solidFill>
                  <a:schemeClr val="accent1"/>
                </a:solidFill>
                <a:latin typeface="Courier New" pitchFamily="49" charset="0"/>
                <a:cs typeface="Courier New" pitchFamily="49" charset="0"/>
              </a:rPr>
              <a:t>Facing(room(5))</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wff572!:  ~</a:t>
            </a:r>
            <a:r>
              <a:rPr lang="en-US" b="1" dirty="0" smtClean="0">
                <a:solidFill>
                  <a:schemeClr val="accent1"/>
                </a:solidFill>
                <a:latin typeface="Courier New" pitchFamily="49" charset="0"/>
                <a:cs typeface="Courier New" pitchFamily="49" charset="0"/>
              </a:rPr>
              <a:t>Facing(room(4))</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wff571!:  ~</a:t>
            </a:r>
            <a:r>
              <a:rPr lang="en-US" b="1" dirty="0" smtClean="0">
                <a:solidFill>
                  <a:schemeClr val="accent1"/>
                </a:solidFill>
                <a:latin typeface="Courier New" pitchFamily="49" charset="0"/>
                <a:cs typeface="Courier New" pitchFamily="49" charset="0"/>
              </a:rPr>
              <a:t>Facing(room(13))</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wff570!:  ~</a:t>
            </a:r>
            <a:r>
              <a:rPr lang="en-US" b="1" dirty="0" smtClean="0">
                <a:solidFill>
                  <a:schemeClr val="accent1"/>
                </a:solidFill>
                <a:latin typeface="Courier New" pitchFamily="49" charset="0"/>
                <a:cs typeface="Courier New" pitchFamily="49" charset="0"/>
              </a:rPr>
              <a:t>Facing(room(7))</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wff569!:  ~</a:t>
            </a:r>
            <a:r>
              <a:rPr lang="en-US" b="1" dirty="0" smtClean="0">
                <a:solidFill>
                  <a:schemeClr val="accent1"/>
                </a:solidFill>
                <a:latin typeface="Courier New" pitchFamily="49" charset="0"/>
                <a:cs typeface="Courier New" pitchFamily="49" charset="0"/>
              </a:rPr>
              <a:t>Facing(room(2))</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wff568!:  ~</a:t>
            </a:r>
            <a:r>
              <a:rPr lang="en-US" b="1" dirty="0" smtClean="0">
                <a:solidFill>
                  <a:schemeClr val="accent1"/>
                </a:solidFill>
                <a:latin typeface="Courier New" pitchFamily="49" charset="0"/>
                <a:cs typeface="Courier New" pitchFamily="49" charset="0"/>
              </a:rPr>
              <a:t>Facing(room(9))</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wff567!:  ~Facing(East</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wff289!:  </a:t>
            </a:r>
            <a:r>
              <a:rPr lang="en-US" b="1" dirty="0" smtClean="0">
                <a:solidFill>
                  <a:schemeClr val="accent1"/>
                </a:solidFill>
                <a:latin typeface="Courier New" pitchFamily="49" charset="0"/>
                <a:cs typeface="Courier New" pitchFamily="49" charset="0"/>
              </a:rPr>
              <a:t>Facing(room(3))</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wff213!:  ~Facing(West</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wff211!:  ~Facing(South</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a:solidFill>
                  <a:schemeClr val="accent1"/>
                </a:solidFill>
                <a:latin typeface="Courier New" pitchFamily="49" charset="0"/>
                <a:cs typeface="Courier New" pitchFamily="49" charset="0"/>
              </a:rPr>
              <a:t>wff127!:  Facing(North) </a:t>
            </a:r>
            <a:endParaRPr lang="en-US" b="1" dirty="0" smtClean="0">
              <a:solidFill>
                <a:schemeClr val="accent1"/>
              </a:solidFill>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After Turning Left</a:t>
            </a:r>
            <a:endParaRPr lang="en-US" dirty="0"/>
          </a:p>
        </p:txBody>
      </p:sp>
      <p:sp>
        <p:nvSpPr>
          <p:cNvPr id="4" name="Date Placeholder 3"/>
          <p:cNvSpPr>
            <a:spLocks noGrp="1"/>
          </p:cNvSpPr>
          <p:nvPr>
            <p:ph type="dt" sz="half" idx="10"/>
          </p:nvPr>
        </p:nvSpPr>
        <p:spPr/>
        <p:txBody>
          <a:bodyPr/>
          <a:lstStyle/>
          <a:p>
            <a:fld id="{BE58BCFE-8A5D-4CAB-98A3-D9CE2F042E5A}"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88</a:t>
            </a:fld>
            <a:endParaRPr lang="en-US"/>
          </a:p>
        </p:txBody>
      </p:sp>
    </p:spTree>
    <p:extLst>
      <p:ext uri="{BB962C8B-B14F-4D97-AF65-F5344CB8AC3E}">
        <p14:creationId xmlns:p14="http://schemas.microsoft.com/office/powerpoint/2010/main" val="1286142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t>
            </a:r>
            <a:r>
              <a:rPr lang="en-US" dirty="0" err="1" smtClean="0"/>
              <a:t>Subgoals</a:t>
            </a:r>
            <a:r>
              <a:rPr lang="en-US" dirty="0" smtClean="0"/>
              <a:t/>
            </a:r>
            <a:br>
              <a:rPr lang="en-US" dirty="0" smtClean="0"/>
            </a:br>
            <a:r>
              <a:rPr lang="en-US" dirty="0" smtClean="0"/>
              <a:t>(used with </a:t>
            </a:r>
            <a:r>
              <a:rPr lang="en-US" b="1" dirty="0" smtClean="0">
                <a:solidFill>
                  <a:schemeClr val="accent1"/>
                </a:solidFill>
                <a:latin typeface="Courier New" pitchFamily="49" charset="0"/>
                <a:cs typeface="Courier New" pitchFamily="49" charset="0"/>
              </a:rPr>
              <a:t>achieve </a:t>
            </a:r>
            <a:r>
              <a:rPr lang="en-US" dirty="0" smtClean="0">
                <a:solidFill>
                  <a:schemeClr val="tx1"/>
                </a:solidFill>
                <a:cs typeface="Courier New" pitchFamily="49" charset="0"/>
              </a:rPr>
              <a:t>and</a:t>
            </a: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GoalPlan</a:t>
            </a:r>
            <a:r>
              <a:rPr lang="en-US" dirty="0" smtClean="0">
                <a:solidFill>
                  <a:schemeClr val="tx1"/>
                </a:solidFill>
              </a:rPr>
              <a:t>)</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endParaRPr lang="en-US" b="1" dirty="0" smtClean="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Facing(</a:t>
            </a:r>
            <a:r>
              <a:rPr lang="en-US" b="1" i="1" dirty="0" smtClean="0">
                <a:solidFill>
                  <a:schemeClr val="accent1"/>
                </a:solidFill>
                <a:latin typeface="Courier New" pitchFamily="49" charset="0"/>
                <a:cs typeface="Courier New" pitchFamily="49" charset="0"/>
              </a:rPr>
              <a:t>direction</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In(</a:t>
            </a:r>
            <a:r>
              <a:rPr lang="en-US" b="1" i="1" dirty="0" smtClean="0">
                <a:solidFill>
                  <a:schemeClr val="accent1"/>
                </a:solidFill>
                <a:latin typeface="Courier New" pitchFamily="49" charset="0"/>
                <a:cs typeface="Courier New" pitchFamily="49" charset="0"/>
              </a:rPr>
              <a:t>corridor</a:t>
            </a:r>
            <a:r>
              <a:rPr lang="en-US" b="1" dirty="0" smtClean="0">
                <a:solidFill>
                  <a:schemeClr val="accent1"/>
                </a:solidFill>
                <a:latin typeface="Courier New" pitchFamily="49" charset="0"/>
                <a:cs typeface="Courier New" pitchFamily="49" charset="0"/>
              </a:rPr>
              <a:t>)</a:t>
            </a:r>
            <a:endParaRPr lang="en-US" b="1" dirty="0">
              <a:solidFill>
                <a:schemeClr val="accent1"/>
              </a:solidFill>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89</a:t>
            </a:fld>
            <a:endParaRPr lang="en-US"/>
          </a:p>
        </p:txBody>
      </p:sp>
    </p:spTree>
    <p:extLst>
      <p:ext uri="{BB962C8B-B14F-4D97-AF65-F5344CB8AC3E}">
        <p14:creationId xmlns:p14="http://schemas.microsoft.com/office/powerpoint/2010/main" val="1176491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525" y="1869597"/>
            <a:ext cx="4818888" cy="4483578"/>
          </a:xfrm>
          <a:prstGeom prst="rect">
            <a:avLst/>
          </a:prstGeom>
        </p:spPr>
      </p:pic>
      <p:sp>
        <p:nvSpPr>
          <p:cNvPr id="2" name="Title 1"/>
          <p:cNvSpPr>
            <a:spLocks noGrp="1"/>
          </p:cNvSpPr>
          <p:nvPr>
            <p:ph type="title"/>
          </p:nvPr>
        </p:nvSpPr>
        <p:spPr/>
        <p:txBody>
          <a:bodyPr/>
          <a:lstStyle/>
          <a:p>
            <a:r>
              <a:rPr lang="en-US" dirty="0" err="1" smtClean="0"/>
              <a:t>PMLc</a:t>
            </a:r>
            <a:endParaRPr lang="en-US" dirty="0"/>
          </a:p>
        </p:txBody>
      </p:sp>
      <p:sp>
        <p:nvSpPr>
          <p:cNvPr id="3" name="Content Placeholder 2"/>
          <p:cNvSpPr>
            <a:spLocks noGrp="1"/>
          </p:cNvSpPr>
          <p:nvPr>
            <p:ph idx="1"/>
          </p:nvPr>
        </p:nvSpPr>
        <p:spPr/>
        <p:txBody>
          <a:bodyPr/>
          <a:lstStyle/>
          <a:p>
            <a:r>
              <a:rPr lang="en-US" dirty="0" smtClean="0"/>
              <a:t>Abstracts sensors &amp; effectors</a:t>
            </a:r>
          </a:p>
          <a:p>
            <a:r>
              <a:rPr lang="en-US" dirty="0" smtClean="0"/>
              <a:t>Body’s behavioral repertoire</a:t>
            </a:r>
          </a:p>
          <a:p>
            <a:r>
              <a:rPr lang="en-US" dirty="0" smtClean="0"/>
              <a:t>Specific to body implementation</a:t>
            </a:r>
            <a:endParaRPr lang="en-US" dirty="0"/>
          </a:p>
        </p:txBody>
      </p:sp>
      <p:sp>
        <p:nvSpPr>
          <p:cNvPr id="4" name="Date Placeholder 3"/>
          <p:cNvSpPr>
            <a:spLocks noGrp="1"/>
          </p:cNvSpPr>
          <p:nvPr>
            <p:ph type="dt" sz="half" idx="10"/>
          </p:nvPr>
        </p:nvSpPr>
        <p:spPr/>
        <p:txBody>
          <a:bodyPr/>
          <a:lstStyle/>
          <a:p>
            <a:fld id="{23D57752-C602-429E-9FC3-B3CC904A6FCE}"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9</a:t>
            </a:fld>
            <a:endParaRPr lang="en-US"/>
          </a:p>
        </p:txBody>
      </p:sp>
    </p:spTree>
    <p:extLst>
      <p:ext uri="{BB962C8B-B14F-4D97-AF65-F5344CB8AC3E}">
        <p14:creationId xmlns:p14="http://schemas.microsoft.com/office/powerpoint/2010/main" val="9021733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Defined Acts</a:t>
            </a:r>
            <a:endParaRPr lang="en-US" dirty="0"/>
          </a:p>
        </p:txBody>
      </p:sp>
      <p:sp>
        <p:nvSpPr>
          <p:cNvPr id="3" name="Content Placeholder 2"/>
          <p:cNvSpPr>
            <a:spLocks noGrp="1"/>
          </p:cNvSpPr>
          <p:nvPr>
            <p:ph idx="1"/>
          </p:nvPr>
        </p:nvSpPr>
        <p:spPr/>
        <p:txBody>
          <a:bodyPr/>
          <a:lstStyle/>
          <a:p>
            <a:pPr marL="0" indent="0">
              <a:buNone/>
            </a:pPr>
            <a:r>
              <a:rPr lang="en-US" b="1" dirty="0" err="1">
                <a:solidFill>
                  <a:schemeClr val="accent1"/>
                </a:solidFill>
                <a:latin typeface="Courier New" pitchFamily="49" charset="0"/>
                <a:cs typeface="Courier New" pitchFamily="49" charset="0"/>
              </a:rPr>
              <a:t>turnAround</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go(</a:t>
            </a:r>
            <a:r>
              <a:rPr lang="en-US" b="1" i="1" dirty="0" smtClean="0">
                <a:solidFill>
                  <a:schemeClr val="accent1"/>
                </a:solidFill>
                <a:latin typeface="Courier New" pitchFamily="49" charset="0"/>
                <a:cs typeface="Courier New" pitchFamily="49" charset="0"/>
              </a:rPr>
              <a:t>d</a:t>
            </a:r>
            <a:r>
              <a:rPr lang="en-US" b="1" dirty="0" smtClean="0">
                <a:solidFill>
                  <a:schemeClr val="accent1"/>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i="1" dirty="0" smtClean="0">
                <a:latin typeface="Courier New" pitchFamily="49" charset="0"/>
                <a:cs typeface="Courier New" pitchFamily="49" charset="0"/>
              </a:rPr>
              <a:t>go one step in direction d</a:t>
            </a:r>
          </a:p>
          <a:p>
            <a:pPr marL="0" indent="0">
              <a:buNone/>
            </a:pPr>
            <a:r>
              <a:rPr lang="en-US" b="1" dirty="0" err="1">
                <a:solidFill>
                  <a:schemeClr val="accent1"/>
                </a:solidFill>
                <a:latin typeface="Courier New" pitchFamily="49" charset="0"/>
                <a:cs typeface="Courier New" pitchFamily="49" charset="0"/>
              </a:rPr>
              <a:t>goTo</a:t>
            </a:r>
            <a:r>
              <a:rPr lang="en-US" b="1" dirty="0">
                <a:solidFill>
                  <a:schemeClr val="accent1"/>
                </a:solidFill>
                <a:latin typeface="Courier New" pitchFamily="49" charset="0"/>
                <a:cs typeface="Courier New" pitchFamily="49" charset="0"/>
              </a:rPr>
              <a:t>(</a:t>
            </a:r>
            <a:r>
              <a:rPr lang="en-US" b="1" i="1" dirty="0">
                <a:solidFill>
                  <a:schemeClr val="accent1"/>
                </a:solidFill>
                <a:latin typeface="Courier New" pitchFamily="49" charset="0"/>
                <a:cs typeface="Courier New" pitchFamily="49" charset="0"/>
              </a:rPr>
              <a:t>corridor</a:t>
            </a:r>
            <a:r>
              <a:rPr lang="en-US" b="1" dirty="0">
                <a:solidFill>
                  <a:schemeClr val="accent1"/>
                </a:solidFill>
                <a:latin typeface="Courier New" pitchFamily="49" charset="0"/>
                <a:cs typeface="Courier New" pitchFamily="49" charset="0"/>
              </a:rPr>
              <a:t>)</a:t>
            </a:r>
          </a:p>
          <a:p>
            <a:pPr marL="0" indent="0">
              <a:buNone/>
            </a:pPr>
            <a:r>
              <a:rPr lang="en-US" b="1" dirty="0" err="1" smtClean="0">
                <a:solidFill>
                  <a:schemeClr val="accent1"/>
                </a:solidFill>
                <a:latin typeface="Courier New" pitchFamily="49" charset="0"/>
                <a:cs typeface="Courier New" pitchFamily="49" charset="0"/>
              </a:rPr>
              <a:t>goToEnd</a:t>
            </a:r>
            <a:r>
              <a:rPr lang="en-US" b="1" dirty="0" smtClean="0">
                <a:solidFill>
                  <a:schemeClr val="accent1"/>
                </a:solidFill>
                <a:latin typeface="Courier New" pitchFamily="49" charset="0"/>
                <a:cs typeface="Courier New" pitchFamily="49" charset="0"/>
              </a:rPr>
              <a:t>() </a:t>
            </a:r>
            <a:r>
              <a:rPr lang="en-US" b="1" i="1" dirty="0" smtClean="0">
                <a:latin typeface="Courier New" pitchFamily="49" charset="0"/>
                <a:cs typeface="Courier New" pitchFamily="49" charset="0"/>
              </a:rPr>
              <a:t>; of corridor in direction facing</a:t>
            </a:r>
          </a:p>
          <a:p>
            <a:pPr marL="0" indent="0">
              <a:buNone/>
            </a:pPr>
            <a:r>
              <a:rPr lang="en-US" b="1" dirty="0">
                <a:solidFill>
                  <a:schemeClr val="accent1"/>
                </a:solidFill>
                <a:latin typeface="Courier New" pitchFamily="49" charset="0"/>
                <a:cs typeface="Courier New" pitchFamily="49" charset="0"/>
              </a:rPr>
              <a:t>face(</a:t>
            </a:r>
            <a:r>
              <a:rPr lang="en-US" b="1" i="1" dirty="0">
                <a:solidFill>
                  <a:schemeClr val="accent1"/>
                </a:solidFill>
                <a:latin typeface="Courier New" pitchFamily="49" charset="0"/>
                <a:cs typeface="Courier New" pitchFamily="49" charset="0"/>
              </a:rPr>
              <a:t>room</a:t>
            </a:r>
            <a:r>
              <a:rPr lang="en-US" b="1" dirty="0">
                <a:solidFill>
                  <a:schemeClr val="accent1"/>
                </a:solidFill>
                <a:latin typeface="Courier New" pitchFamily="49" charset="0"/>
                <a:cs typeface="Courier New" pitchFamily="49" charset="0"/>
              </a:rPr>
              <a:t>) </a:t>
            </a:r>
            <a:r>
              <a:rPr lang="en-US" b="1" i="1" dirty="0">
                <a:latin typeface="Courier New" pitchFamily="49" charset="0"/>
                <a:cs typeface="Courier New" pitchFamily="49" charset="0"/>
              </a:rPr>
              <a:t>; in the direction toward room</a:t>
            </a:r>
          </a:p>
          <a:p>
            <a:pPr marL="0" indent="0">
              <a:buNone/>
            </a:pPr>
            <a:r>
              <a:rPr lang="en-US" b="1" dirty="0" err="1" smtClean="0">
                <a:solidFill>
                  <a:schemeClr val="accent1"/>
                </a:solidFill>
                <a:latin typeface="Courier New" pitchFamily="49" charset="0"/>
                <a:cs typeface="Courier New" pitchFamily="49" charset="0"/>
              </a:rPr>
              <a:t>goTo</a:t>
            </a:r>
            <a:r>
              <a:rPr lang="en-US" b="1" dirty="0" smtClean="0">
                <a:solidFill>
                  <a:schemeClr val="accent1"/>
                </a:solidFill>
                <a:latin typeface="Courier New" pitchFamily="49" charset="0"/>
                <a:cs typeface="Courier New" pitchFamily="49" charset="0"/>
              </a:rPr>
              <a:t>(</a:t>
            </a:r>
            <a:r>
              <a:rPr lang="en-US" b="1" i="1" dirty="0" smtClean="0">
                <a:solidFill>
                  <a:schemeClr val="accent1"/>
                </a:solidFill>
                <a:latin typeface="Courier New" pitchFamily="49" charset="0"/>
                <a:cs typeface="Courier New" pitchFamily="49" charset="0"/>
              </a:rPr>
              <a:t>room</a:t>
            </a:r>
            <a:r>
              <a:rPr lang="en-US" b="1" dirty="0" smtClean="0">
                <a:solidFill>
                  <a:schemeClr val="accent1"/>
                </a:solidFill>
                <a:latin typeface="Courier New" pitchFamily="49" charset="0"/>
                <a:cs typeface="Courier New" pitchFamily="49" charset="0"/>
              </a:rPr>
              <a:t>) </a:t>
            </a:r>
            <a:r>
              <a:rPr lang="en-US" b="1" i="1" dirty="0" smtClean="0">
                <a:latin typeface="Courier New" pitchFamily="49" charset="0"/>
                <a:cs typeface="Courier New" pitchFamily="49" charset="0"/>
              </a:rPr>
              <a:t>; into the room</a:t>
            </a:r>
          </a:p>
          <a:p>
            <a:pPr marL="0" indent="0">
              <a:buNone/>
            </a:pPr>
            <a:r>
              <a:rPr lang="en-US" b="1" dirty="0" err="1" smtClean="0">
                <a:solidFill>
                  <a:schemeClr val="accent1"/>
                </a:solidFill>
                <a:latin typeface="Courier New" pitchFamily="49" charset="0"/>
                <a:cs typeface="Courier New" pitchFamily="49" charset="0"/>
              </a:rPr>
              <a:t>leaveRoom</a:t>
            </a:r>
            <a:r>
              <a:rPr lang="en-US" b="1" dirty="0">
                <a:solidFill>
                  <a:schemeClr val="accent1"/>
                </a:solidFill>
                <a:latin typeface="Courier New" pitchFamily="49" charset="0"/>
                <a:cs typeface="Courier New" pitchFamily="49" charset="0"/>
              </a:rPr>
              <a:t>()</a:t>
            </a:r>
            <a:endParaRPr lang="en-US" b="1" dirty="0" smtClean="0">
              <a:solidFill>
                <a:schemeClr val="accent1"/>
              </a:solidFill>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90</a:t>
            </a:fld>
            <a:endParaRPr lang="en-US"/>
          </a:p>
        </p:txBody>
      </p:sp>
    </p:spTree>
    <p:extLst>
      <p:ext uri="{BB962C8B-B14F-4D97-AF65-F5344CB8AC3E}">
        <p14:creationId xmlns:p14="http://schemas.microsoft.com/office/powerpoint/2010/main" val="20526667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Contingent Plans</a:t>
            </a:r>
            <a:endParaRPr lang="en-US" dirty="0"/>
          </a:p>
        </p:txBody>
      </p:sp>
      <p:sp>
        <p:nvSpPr>
          <p:cNvPr id="3" name="Content Placeholder 2"/>
          <p:cNvSpPr>
            <a:spLocks noGrp="1"/>
          </p:cNvSpPr>
          <p:nvPr>
            <p:ph idx="1"/>
          </p:nvPr>
        </p:nvSpPr>
        <p:spPr>
          <a:xfrm>
            <a:off x="457200" y="1600200"/>
            <a:ext cx="8458200" cy="4876800"/>
          </a:xfrm>
        </p:spPr>
        <p:txBody>
          <a:bodyPr/>
          <a:lstStyle/>
          <a:p>
            <a:pPr marL="0" indent="0">
              <a:buNone/>
            </a:pPr>
            <a:r>
              <a:rPr lang="en-US" b="1" dirty="0">
                <a:solidFill>
                  <a:schemeClr val="accent1"/>
                </a:solidFill>
                <a:latin typeface="Courier New" pitchFamily="49" charset="0"/>
                <a:cs typeface="Courier New" pitchFamily="49" charset="0"/>
              </a:rPr>
              <a:t>all(r</a:t>
            </a:r>
            <a:r>
              <a:rPr lang="en-US" b="1" dirty="0" smtClean="0">
                <a:solidFill>
                  <a:schemeClr val="accent1"/>
                </a:solidFill>
                <a:latin typeface="Courier New" pitchFamily="49" charset="0"/>
                <a:cs typeface="Courier New" pitchFamily="49" charset="0"/>
              </a:rPr>
              <a:t>)(Facing(room(r))</a:t>
            </a:r>
          </a:p>
          <a:p>
            <a:pPr marL="0" indent="0">
              <a:buNone/>
            </a:pPr>
            <a:endParaRPr lang="en-US" b="1" dirty="0" smtClean="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v</a:t>
            </a:r>
            <a:r>
              <a:rPr lang="en-US" b="1" dirty="0">
                <a:solidFill>
                  <a:schemeClr val="accent1"/>
                </a:solidFill>
                <a:latin typeface="Courier New" pitchFamily="49" charset="0"/>
                <a:cs typeface="Courier New" pitchFamily="49" charset="0"/>
              </a:rPr>
              <a:t>=&gt; {</a:t>
            </a:r>
            <a:r>
              <a:rPr lang="en-US" b="1" dirty="0" err="1">
                <a:solidFill>
                  <a:schemeClr val="accent1"/>
                </a:solidFill>
                <a:latin typeface="Courier New" pitchFamily="49" charset="0"/>
                <a:cs typeface="Courier New" pitchFamily="49" charset="0"/>
              </a:rPr>
              <a:t>ActPlan</a:t>
            </a:r>
            <a:r>
              <a:rPr lang="en-US" b="1" dirty="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goTo</a:t>
            </a:r>
            <a:r>
              <a:rPr lang="en-US" b="1" dirty="0">
                <a:solidFill>
                  <a:schemeClr val="accent1"/>
                </a:solidFill>
                <a:latin typeface="Courier New" pitchFamily="49" charset="0"/>
                <a:cs typeface="Courier New" pitchFamily="49" charset="0"/>
              </a:rPr>
              <a:t>(room(r</a:t>
            </a: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goForward</a:t>
            </a:r>
            <a:r>
              <a:rPr lang="en-US" b="1" dirty="0" smtClean="0">
                <a:solidFill>
                  <a:schemeClr val="accent1"/>
                </a:solidFill>
                <a:latin typeface="Courier New" pitchFamily="49" charset="0"/>
                <a:cs typeface="Courier New" pitchFamily="49" charset="0"/>
              </a:rPr>
              <a:t>()),</a:t>
            </a:r>
          </a:p>
          <a:p>
            <a:pPr marL="0" indent="0">
              <a:buNone/>
            </a:pPr>
            <a:endParaRPr lang="en-US" b="1" dirty="0" smtClean="0">
              <a:solidFill>
                <a:schemeClr val="accent1"/>
              </a:solidFill>
              <a:latin typeface="Courier New" pitchFamily="49" charset="0"/>
              <a:cs typeface="Courier New" pitchFamily="49" charset="0"/>
            </a:endParaRPr>
          </a:p>
          <a:p>
            <a:pPr marL="0" indent="0">
              <a:buNone/>
            </a:pPr>
            <a:r>
              <a:rPr lang="en-US" b="1" dirty="0" smtClean="0">
                <a:solidFill>
                  <a:schemeClr val="accent1"/>
                </a:solidFill>
                <a:latin typeface="Courier New" pitchFamily="49" charset="0"/>
                <a:cs typeface="Courier New" pitchFamily="49" charset="0"/>
              </a:rPr>
              <a:t>     all(r2</a:t>
            </a:r>
            <a:r>
              <a:rPr lang="en-US" b="1" dirty="0">
                <a:solidFill>
                  <a:schemeClr val="accent1"/>
                </a:solidFill>
                <a:latin typeface="Courier New" pitchFamily="49" charset="0"/>
                <a:cs typeface="Courier New" pitchFamily="49" charset="0"/>
              </a:rPr>
              <a:t>)(Opposite({room(r), room(r2</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=&gt;</a:t>
            </a:r>
          </a:p>
          <a:p>
            <a:pPr marL="0" indent="0">
              <a:buNone/>
            </a:pP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ActPlan</a:t>
            </a:r>
            <a:r>
              <a:rPr lang="en-US" b="1" dirty="0" smtClean="0">
                <a:solidFill>
                  <a:schemeClr val="accent1"/>
                </a:solidFill>
                <a:latin typeface="Courier New" pitchFamily="49" charset="0"/>
                <a:cs typeface="Courier New" pitchFamily="49" charset="0"/>
              </a:rPr>
              <a:t>(</a:t>
            </a:r>
            <a:r>
              <a:rPr lang="en-US" b="1" dirty="0" err="1" smtClean="0">
                <a:solidFill>
                  <a:schemeClr val="accent1"/>
                </a:solidFill>
                <a:latin typeface="Courier New" pitchFamily="49" charset="0"/>
                <a:cs typeface="Courier New" pitchFamily="49" charset="0"/>
              </a:rPr>
              <a:t>goTo</a:t>
            </a:r>
            <a:r>
              <a:rPr lang="en-US" b="1" dirty="0" smtClean="0">
                <a:solidFill>
                  <a:schemeClr val="accent1"/>
                </a:solidFill>
                <a:latin typeface="Courier New" pitchFamily="49" charset="0"/>
                <a:cs typeface="Courier New" pitchFamily="49" charset="0"/>
              </a:rPr>
              <a:t>(room(r2)),</a:t>
            </a:r>
          </a:p>
          <a:p>
            <a:pPr marL="0" indent="0">
              <a:buNone/>
            </a:pP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snsequence</a:t>
            </a:r>
            <a:r>
              <a:rPr lang="en-US" b="1" dirty="0" smtClean="0">
                <a:solidFill>
                  <a:schemeClr val="accent1"/>
                </a:solidFill>
                <a:latin typeface="Courier New" pitchFamily="49" charset="0"/>
                <a:cs typeface="Courier New" pitchFamily="49" charset="0"/>
              </a:rPr>
              <a:t>(</a:t>
            </a:r>
            <a:r>
              <a:rPr lang="en-US" b="1" dirty="0" err="1" smtClean="0">
                <a:solidFill>
                  <a:schemeClr val="accent1"/>
                </a:solidFill>
                <a:latin typeface="Courier New" pitchFamily="49" charset="0"/>
                <a:cs typeface="Courier New" pitchFamily="49" charset="0"/>
              </a:rPr>
              <a:t>turnAround</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goForward</a:t>
            </a:r>
            <a:r>
              <a:rPr lang="en-US" b="1" dirty="0" smtClean="0">
                <a:solidFill>
                  <a:schemeClr val="accent1"/>
                </a:solidFill>
                <a:latin typeface="Courier New" pitchFamily="49" charset="0"/>
                <a:cs typeface="Courier New" pitchFamily="49" charset="0"/>
              </a:rPr>
              <a:t>())))}).</a:t>
            </a:r>
          </a:p>
          <a:p>
            <a:pPr marL="0" indent="0">
              <a:buNone/>
            </a:pPr>
            <a:r>
              <a:rPr lang="en-US" dirty="0" smtClean="0">
                <a:cs typeface="Courier New" pitchFamily="49" charset="0"/>
              </a:rPr>
              <a:t>Note the importance of belief revision</a:t>
            </a:r>
            <a:endParaRPr lang="en-US" dirty="0">
              <a:cs typeface="Courier New" pitchFamily="49" charset="0"/>
            </a:endParaRPr>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91</a:t>
            </a:fld>
            <a:endParaRPr lang="en-US"/>
          </a:p>
        </p:txBody>
      </p:sp>
    </p:spTree>
    <p:extLst>
      <p:ext uri="{BB962C8B-B14F-4D97-AF65-F5344CB8AC3E}">
        <p14:creationId xmlns:p14="http://schemas.microsoft.com/office/powerpoint/2010/main" val="11521129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Plan to Deliver Packages</a:t>
            </a:r>
            <a:endParaRPr lang="en-US" dirty="0"/>
          </a:p>
        </p:txBody>
      </p:sp>
      <p:sp>
        <p:nvSpPr>
          <p:cNvPr id="3" name="Content Placeholder 2"/>
          <p:cNvSpPr>
            <a:spLocks noGrp="1"/>
          </p:cNvSpPr>
          <p:nvPr>
            <p:ph idx="1"/>
          </p:nvPr>
        </p:nvSpPr>
        <p:spPr>
          <a:xfrm>
            <a:off x="457200" y="1600200"/>
            <a:ext cx="8458200" cy="4876800"/>
          </a:xfrm>
        </p:spPr>
        <p:txBody>
          <a:bodyPr/>
          <a:lstStyle/>
          <a:p>
            <a:pPr marL="0" indent="0">
              <a:buNone/>
            </a:pPr>
            <a:r>
              <a:rPr lang="en-US" b="1" dirty="0">
                <a:solidFill>
                  <a:schemeClr val="accent1"/>
                </a:solidFill>
                <a:latin typeface="Courier New" pitchFamily="49" charset="0"/>
                <a:cs typeface="Courier New" pitchFamily="49" charset="0"/>
              </a:rPr>
              <a:t>all(r1,r2)({</a:t>
            </a:r>
            <a:r>
              <a:rPr lang="en-US" b="1" dirty="0" smtClean="0">
                <a:solidFill>
                  <a:schemeClr val="accent1"/>
                </a:solidFill>
                <a:latin typeface="Courier New" pitchFamily="49" charset="0"/>
                <a:cs typeface="Courier New" pitchFamily="49" charset="0"/>
              </a:rPr>
              <a:t>Room(r1), Room(r2)}</a:t>
            </a:r>
          </a:p>
          <a:p>
            <a:pPr marL="0" indent="0">
              <a:buNone/>
            </a:pPr>
            <a:r>
              <a:rPr lang="en-US" b="1" dirty="0" smtClean="0">
                <a:solidFill>
                  <a:schemeClr val="accent1"/>
                </a:solidFill>
                <a:latin typeface="Courier New" pitchFamily="49" charset="0"/>
                <a:cs typeface="Courier New" pitchFamily="49" charset="0"/>
              </a:rPr>
              <a:t>    &amp;=&gt; {</a:t>
            </a:r>
            <a:r>
              <a:rPr lang="en-US" b="1" dirty="0" err="1">
                <a:solidFill>
                  <a:schemeClr val="accent1"/>
                </a:solidFill>
                <a:latin typeface="Courier New" pitchFamily="49" charset="0"/>
                <a:cs typeface="Courier New" pitchFamily="49" charset="0"/>
              </a:rPr>
              <a:t>ActPlan</a:t>
            </a:r>
            <a:r>
              <a:rPr lang="en-US" b="1" dirty="0">
                <a:solidFill>
                  <a:schemeClr val="accent1"/>
                </a:solidFill>
                <a:latin typeface="Courier New" pitchFamily="49" charset="0"/>
                <a:cs typeface="Courier New" pitchFamily="49" charset="0"/>
              </a:rPr>
              <a:t>(</a:t>
            </a:r>
            <a:r>
              <a:rPr lang="en-US" b="1" dirty="0" err="1">
                <a:solidFill>
                  <a:schemeClr val="accent1"/>
                </a:solidFill>
                <a:latin typeface="Courier New" pitchFamily="49" charset="0"/>
                <a:cs typeface="Courier New" pitchFamily="49" charset="0"/>
              </a:rPr>
              <a:t>deliverPackage</a:t>
            </a:r>
            <a:r>
              <a:rPr lang="en-US" b="1" dirty="0">
                <a:solidFill>
                  <a:schemeClr val="accent1"/>
                </a:solidFill>
                <a:latin typeface="Courier New" pitchFamily="49" charset="0"/>
                <a:cs typeface="Courier New" pitchFamily="49" charset="0"/>
              </a:rPr>
              <a:t>(r1,r2</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snsequence5(</a:t>
            </a:r>
            <a:r>
              <a:rPr lang="en-US" b="1" dirty="0" err="1" smtClean="0">
                <a:solidFill>
                  <a:schemeClr val="accent1"/>
                </a:solidFill>
                <a:latin typeface="Courier New" pitchFamily="49" charset="0"/>
                <a:cs typeface="Courier New" pitchFamily="49" charset="0"/>
              </a:rPr>
              <a:t>goTo</a:t>
            </a:r>
            <a:r>
              <a:rPr lang="en-US" b="1" dirty="0" smtClean="0">
                <a:solidFill>
                  <a:schemeClr val="accent1"/>
                </a:solidFill>
                <a:latin typeface="Courier New" pitchFamily="49" charset="0"/>
                <a:cs typeface="Courier New" pitchFamily="49" charset="0"/>
              </a:rPr>
              <a:t>(r1),</a:t>
            </a:r>
          </a:p>
          <a:p>
            <a:pPr marL="0" indent="0">
              <a:buNone/>
            </a:pPr>
            <a:r>
              <a:rPr lang="en-US" b="1" dirty="0" smtClean="0">
                <a:solidFill>
                  <a:schemeClr val="accent1"/>
                </a:solidFill>
                <a:latin typeface="Courier New" pitchFamily="49" charset="0"/>
                <a:cs typeface="Courier New" pitchFamily="49" charset="0"/>
              </a:rPr>
              <a:t>                             </a:t>
            </a:r>
            <a:r>
              <a:rPr lang="en-US" b="1" dirty="0" err="1">
                <a:solidFill>
                  <a:schemeClr val="accent1"/>
                </a:solidFill>
                <a:latin typeface="Courier New" pitchFamily="49" charset="0"/>
                <a:cs typeface="Courier New" pitchFamily="49" charset="0"/>
              </a:rPr>
              <a:t>pickUp</a:t>
            </a:r>
            <a:r>
              <a:rPr lang="en-US" b="1" dirty="0" smtClean="0">
                <a:solidFill>
                  <a:schemeClr val="accent1"/>
                </a:solidFill>
                <a:latin typeface="Courier New" pitchFamily="49" charset="0"/>
                <a:cs typeface="Courier New" pitchFamily="49" charset="0"/>
              </a:rPr>
              <a:t>(),</a:t>
            </a:r>
          </a:p>
          <a:p>
            <a:pPr marL="0" indent="0">
              <a:buNone/>
            </a:pPr>
            <a:r>
              <a:rPr lang="en-US" b="1" dirty="0">
                <a:solidFill>
                  <a:schemeClr val="accent1"/>
                </a:solidFill>
                <a:latin typeface="Courier New" pitchFamily="49" charset="0"/>
                <a:cs typeface="Courier New" pitchFamily="49" charset="0"/>
              </a:rPr>
              <a:t> </a:t>
            </a: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goTo</a:t>
            </a:r>
            <a:r>
              <a:rPr lang="en-US" b="1" dirty="0" smtClean="0">
                <a:solidFill>
                  <a:schemeClr val="accent1"/>
                </a:solidFill>
                <a:latin typeface="Courier New" pitchFamily="49" charset="0"/>
                <a:cs typeface="Courier New" pitchFamily="49" charset="0"/>
              </a:rPr>
              <a:t>(r2),</a:t>
            </a:r>
          </a:p>
          <a:p>
            <a:pPr marL="0" indent="0">
              <a:buNone/>
            </a:pP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putDown</a:t>
            </a:r>
            <a:r>
              <a:rPr lang="en-US" b="1" dirty="0" smtClean="0">
                <a:solidFill>
                  <a:schemeClr val="accent1"/>
                </a:solidFill>
                <a:latin typeface="Courier New" pitchFamily="49" charset="0"/>
                <a:cs typeface="Courier New" pitchFamily="49" charset="0"/>
              </a:rPr>
              <a:t>(),</a:t>
            </a:r>
          </a:p>
          <a:p>
            <a:pPr marL="0" indent="0">
              <a:buNone/>
            </a:pPr>
            <a:r>
              <a:rPr lang="en-US" b="1" dirty="0" smtClean="0">
                <a:solidFill>
                  <a:schemeClr val="accent1"/>
                </a:solidFill>
                <a:latin typeface="Courier New" pitchFamily="49" charset="0"/>
                <a:cs typeface="Courier New" pitchFamily="49" charset="0"/>
              </a:rPr>
              <a:t>                             </a:t>
            </a:r>
            <a:r>
              <a:rPr lang="en-US" b="1" dirty="0" err="1" smtClean="0">
                <a:solidFill>
                  <a:schemeClr val="accent1"/>
                </a:solidFill>
                <a:latin typeface="Courier New" pitchFamily="49" charset="0"/>
                <a:cs typeface="Courier New" pitchFamily="49" charset="0"/>
              </a:rPr>
              <a:t>leaveRoom</a:t>
            </a:r>
            <a:r>
              <a:rPr lang="en-US" b="1" dirty="0">
                <a:solidFill>
                  <a:schemeClr val="accent1"/>
                </a:solidFill>
                <a:latin typeface="Courier New" pitchFamily="49" charset="0"/>
                <a:cs typeface="Courier New" pitchFamily="49" charset="0"/>
              </a:rPr>
              <a:t>()))}).</a:t>
            </a:r>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92</a:t>
            </a:fld>
            <a:endParaRPr lang="en-US"/>
          </a:p>
        </p:txBody>
      </p:sp>
    </p:spTree>
    <p:extLst>
      <p:ext uri="{BB962C8B-B14F-4D97-AF65-F5344CB8AC3E}">
        <p14:creationId xmlns:p14="http://schemas.microsoft.com/office/powerpoint/2010/main" val="1833700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93</a:t>
            </a:fld>
            <a:endParaRPr lang="en-US"/>
          </a:p>
        </p:txBody>
      </p:sp>
      <p:pic>
        <p:nvPicPr>
          <p:cNvPr id="10" name="Picture 9" descr="2.59.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Tree>
    <p:extLst>
      <p:ext uri="{BB962C8B-B14F-4D97-AF65-F5344CB8AC3E}">
        <p14:creationId xmlns:p14="http://schemas.microsoft.com/office/powerpoint/2010/main" val="23075832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0.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94</a:t>
            </a:fld>
            <a:endParaRPr lang="en-US"/>
          </a:p>
        </p:txBody>
      </p:sp>
    </p:spTree>
    <p:extLst>
      <p:ext uri="{BB962C8B-B14F-4D97-AF65-F5344CB8AC3E}">
        <p14:creationId xmlns:p14="http://schemas.microsoft.com/office/powerpoint/2010/main" val="3442485796"/>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0.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95</a:t>
            </a:fld>
            <a:endParaRPr lang="en-US"/>
          </a:p>
        </p:txBody>
      </p:sp>
    </p:spTree>
    <p:extLst>
      <p:ext uri="{BB962C8B-B14F-4D97-AF65-F5344CB8AC3E}">
        <p14:creationId xmlns:p14="http://schemas.microsoft.com/office/powerpoint/2010/main" val="1179359148"/>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0.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96</a:t>
            </a:fld>
            <a:endParaRPr lang="en-US"/>
          </a:p>
        </p:txBody>
      </p:sp>
    </p:spTree>
    <p:extLst>
      <p:ext uri="{BB962C8B-B14F-4D97-AF65-F5344CB8AC3E}">
        <p14:creationId xmlns:p14="http://schemas.microsoft.com/office/powerpoint/2010/main" val="2730183084"/>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0.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97</a:t>
            </a:fld>
            <a:endParaRPr lang="en-US"/>
          </a:p>
        </p:txBody>
      </p:sp>
    </p:spTree>
    <p:extLst>
      <p:ext uri="{BB962C8B-B14F-4D97-AF65-F5344CB8AC3E}">
        <p14:creationId xmlns:p14="http://schemas.microsoft.com/office/powerpoint/2010/main" val="1102225629"/>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1.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98</a:t>
            </a:fld>
            <a:endParaRPr lang="en-US"/>
          </a:p>
        </p:txBody>
      </p:sp>
    </p:spTree>
    <p:extLst>
      <p:ext uri="{BB962C8B-B14F-4D97-AF65-F5344CB8AC3E}">
        <p14:creationId xmlns:p14="http://schemas.microsoft.com/office/powerpoint/2010/main" val="637282793"/>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1.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828800"/>
            <a:ext cx="2921000" cy="4572000"/>
          </a:xfrm>
          <a:prstGeom prst="rect">
            <a:avLst/>
          </a:prstGeom>
        </p:spPr>
      </p:pic>
      <p:sp>
        <p:nvSpPr>
          <p:cNvPr id="2" name="Title 1"/>
          <p:cNvSpPr>
            <a:spLocks noGrp="1"/>
          </p:cNvSpPr>
          <p:nvPr>
            <p:ph type="title"/>
          </p:nvPr>
        </p:nvSpPr>
        <p:spPr/>
        <p:txBody>
          <a:bodyPr>
            <a:normAutofit fontScale="90000"/>
          </a:bodyPr>
          <a:lstStyle/>
          <a:p>
            <a:r>
              <a:rPr lang="en-US" dirty="0" smtClean="0"/>
              <a:t>performing </a:t>
            </a:r>
            <a:r>
              <a:rPr lang="en-US" dirty="0" err="1" smtClean="0"/>
              <a:t>deliverPackage</a:t>
            </a:r>
            <a:r>
              <a:rPr lang="en-US" dirty="0" smtClean="0"/>
              <a:t>(room(9),room(8))</a:t>
            </a:r>
            <a:endParaRPr lang="en-US" dirty="0"/>
          </a:p>
        </p:txBody>
      </p:sp>
      <p:sp>
        <p:nvSpPr>
          <p:cNvPr id="4" name="Date Placeholder 3"/>
          <p:cNvSpPr>
            <a:spLocks noGrp="1"/>
          </p:cNvSpPr>
          <p:nvPr>
            <p:ph type="dt" sz="half" idx="10"/>
          </p:nvPr>
        </p:nvSpPr>
        <p:spPr/>
        <p:txBody>
          <a:bodyPr/>
          <a:lstStyle/>
          <a:p>
            <a:fld id="{F24CE843-BFF5-45F8-9F29-1A084A946183}" type="datetime1">
              <a:rPr lang="en-US" smtClean="0"/>
              <a:t>8/13/2013</a:t>
            </a:fld>
            <a:endParaRPr lang="en-US"/>
          </a:p>
        </p:txBody>
      </p:sp>
      <p:sp>
        <p:nvSpPr>
          <p:cNvPr id="5" name="Footer Placeholder 4"/>
          <p:cNvSpPr>
            <a:spLocks noGrp="1"/>
          </p:cNvSpPr>
          <p:nvPr>
            <p:ph type="ftr" sz="quarter" idx="11"/>
          </p:nvPr>
        </p:nvSpPr>
        <p:spPr/>
        <p:txBody>
          <a:bodyPr/>
          <a:lstStyle/>
          <a:p>
            <a:r>
              <a:rPr lang="it-IT" smtClean="0"/>
              <a:t>S. C. Shapiro                      AGI  2013</a:t>
            </a:r>
            <a:endParaRPr lang="en-US"/>
          </a:p>
        </p:txBody>
      </p:sp>
      <p:sp>
        <p:nvSpPr>
          <p:cNvPr id="6" name="Slide Number Placeholder 5"/>
          <p:cNvSpPr>
            <a:spLocks noGrp="1"/>
          </p:cNvSpPr>
          <p:nvPr>
            <p:ph type="sldNum" sz="quarter" idx="12"/>
          </p:nvPr>
        </p:nvSpPr>
        <p:spPr/>
        <p:txBody>
          <a:bodyPr/>
          <a:lstStyle/>
          <a:p>
            <a:fld id="{F7836591-AC74-425F-BE02-D12A22E45C02}" type="slidenum">
              <a:rPr lang="en-US" smtClean="0"/>
              <a:t>99</a:t>
            </a:fld>
            <a:endParaRPr lang="en-US"/>
          </a:p>
        </p:txBody>
      </p:sp>
    </p:spTree>
    <p:extLst>
      <p:ext uri="{BB962C8B-B14F-4D97-AF65-F5344CB8AC3E}">
        <p14:creationId xmlns:p14="http://schemas.microsoft.com/office/powerpoint/2010/main" val="2735274674"/>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B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UB Template</Template>
  <TotalTime>30501</TotalTime>
  <Words>6002</Words>
  <Application>Microsoft Office PowerPoint</Application>
  <PresentationFormat>On-screen Show (4:3)</PresentationFormat>
  <Paragraphs>1216</Paragraphs>
  <Slides>118</Slides>
  <Notes>15</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UB Template</vt:lpstr>
      <vt:lpstr>Building an mglair Agent a tutorial </vt:lpstr>
      <vt:lpstr>Thanks</vt:lpstr>
      <vt:lpstr>Outline</vt:lpstr>
      <vt:lpstr>Motivations </vt:lpstr>
      <vt:lpstr>Motivations for Modalities</vt:lpstr>
      <vt:lpstr>MGLAIR Architecture</vt:lpstr>
      <vt:lpstr>Sensori-Actuator Layer</vt:lpstr>
      <vt:lpstr>Perceptuo-Motor Layer</vt:lpstr>
      <vt:lpstr>PMLc</vt:lpstr>
      <vt:lpstr>PMLb</vt:lpstr>
      <vt:lpstr>PMLs</vt:lpstr>
      <vt:lpstr>PMLa</vt:lpstr>
      <vt:lpstr>The Knowledge Layer</vt:lpstr>
      <vt:lpstr>Afferent Modalities</vt:lpstr>
      <vt:lpstr>Efferent Modalities</vt:lpstr>
      <vt:lpstr>Ontology of Mental Entities</vt:lpstr>
      <vt:lpstr>Entities, Terms, Symbols, Objects</vt:lpstr>
      <vt:lpstr>Alignment</vt:lpstr>
      <vt:lpstr>Example 1: The Delivery Agent</vt:lpstr>
      <vt:lpstr>The Delivery Agent’s World</vt:lpstr>
      <vt:lpstr>The Delivery Agent’s Task</vt:lpstr>
      <vt:lpstr>Representation: Individual Constants</vt:lpstr>
      <vt:lpstr>Example Functions, Predicate</vt:lpstr>
      <vt:lpstr>SNePS 2.8 Mode 1 (Default) Logical Forms, Frames, &amp; Graphs</vt:lpstr>
      <vt:lpstr>SNePS 2.8 Mode 2 Logical Forms, Frames, &amp; Graphs</vt:lpstr>
      <vt:lpstr>SNePS 2.8 Mode 3 (Required for Agents) Logical Forms, Frames, &amp; Graphs</vt:lpstr>
      <vt:lpstr>Corridors are Corridors, Main &amp; Side</vt:lpstr>
      <vt:lpstr>Main and Side Corridors</vt:lpstr>
      <vt:lpstr>Rooms are Rooms</vt:lpstr>
      <vt:lpstr>The Rooms on the Corridors</vt:lpstr>
      <vt:lpstr>Agents with &amp; without Models of Time</vt:lpstr>
      <vt:lpstr>A Propositional Fluent</vt:lpstr>
      <vt:lpstr>Some Non-Atomic Propositions</vt:lpstr>
      <vt:lpstr>Two Generalizations</vt:lpstr>
      <vt:lpstr>Some More Non-Atomic Propositions</vt:lpstr>
      <vt:lpstr>Some More Non-Atomic Propositions</vt:lpstr>
      <vt:lpstr>Belief Revision: The 4-Story Building Example</vt:lpstr>
      <vt:lpstr>Agent on Floor 1</vt:lpstr>
      <vt:lpstr>Current Beliefs</vt:lpstr>
      <vt:lpstr>Move to Floor 4</vt:lpstr>
      <vt:lpstr>Revising the Context</vt:lpstr>
      <vt:lpstr>Resultant Belief Set</vt:lpstr>
      <vt:lpstr>Summary of SNePS Belief Revision</vt:lpstr>
      <vt:lpstr>Acting</vt:lpstr>
      <vt:lpstr>Types of Acts I</vt:lpstr>
      <vt:lpstr>Types of Acts II</vt:lpstr>
      <vt:lpstr>Propositions About Acts</vt:lpstr>
      <vt:lpstr>Policies Reasoning           Acting</vt:lpstr>
      <vt:lpstr>Acting           Reasoning Control Acts 1</vt:lpstr>
      <vt:lpstr>Control Acts 2</vt:lpstr>
      <vt:lpstr>The Acting Executive</vt:lpstr>
      <vt:lpstr>A Primitive Mental Act</vt:lpstr>
      <vt:lpstr>An Agent Approach to the 4-Story Building</vt:lpstr>
      <vt:lpstr>Initial Situation</vt:lpstr>
      <vt:lpstr>Move to Floor 4</vt:lpstr>
      <vt:lpstr>Back to the Delivery Agent</vt:lpstr>
      <vt:lpstr>A Primitive External Efferent Act with Passive Afferent Feedback</vt:lpstr>
      <vt:lpstr>PMLa Definition of turn-act</vt:lpstr>
      <vt:lpstr>Defining the locomotion Modality</vt:lpstr>
      <vt:lpstr>PMLb Definition of turn</vt:lpstr>
      <vt:lpstr>execute Puts an Impulse in a Modality Buffer</vt:lpstr>
      <vt:lpstr>Turning at the PMLc and SAL Layers</vt:lpstr>
      <vt:lpstr>Vision at the PMLb Layer </vt:lpstr>
      <vt:lpstr>PMLs Definition of perceive-ahead</vt:lpstr>
      <vt:lpstr>The Delivery Agent Turns Left</vt:lpstr>
      <vt:lpstr>Facing: A KL Sense of Orientation</vt:lpstr>
      <vt:lpstr>Directions</vt:lpstr>
      <vt:lpstr>Use of Dead Reckoning</vt:lpstr>
      <vt:lpstr>Turning Left Again</vt:lpstr>
      <vt:lpstr>Facing Rooms</vt:lpstr>
      <vt:lpstr>A Policy for Active Sensing</vt:lpstr>
      <vt:lpstr>Reading a Room Number: KL</vt:lpstr>
      <vt:lpstr>Reading a Room Number: PMLa</vt:lpstr>
      <vt:lpstr>Reading a Room Number: PMLb</vt:lpstr>
      <vt:lpstr>Reading a Room Number: PMLb</vt:lpstr>
      <vt:lpstr>Reading a Room Number: PMLb - PMLc</vt:lpstr>
      <vt:lpstr>Reading a Room Number: PMLc</vt:lpstr>
      <vt:lpstr>Reading a Room Number: SAL</vt:lpstr>
      <vt:lpstr>Reading a Room Number: SAL</vt:lpstr>
      <vt:lpstr>Reading a Room Number: PMLc</vt:lpstr>
      <vt:lpstr>Reading a Room Number: PMLc</vt:lpstr>
      <vt:lpstr>Reading a Room Number: PMLc - PMLb</vt:lpstr>
      <vt:lpstr>Reading a Room Number: PMLb</vt:lpstr>
      <vt:lpstr>Reading a Room Number: PMLs</vt:lpstr>
      <vt:lpstr>Reading a Room Number: KL</vt:lpstr>
      <vt:lpstr>Reading a Room Number: KL</vt:lpstr>
      <vt:lpstr>Turning Left Yet Again</vt:lpstr>
      <vt:lpstr>After Turning Left</vt:lpstr>
      <vt:lpstr>Some Subgoals (used with achieve and GoalPlan)</vt:lpstr>
      <vt:lpstr>Defined Acts</vt:lpstr>
      <vt:lpstr>Example Contingent Plans</vt:lpstr>
      <vt:lpstr>A Plan to Deliver Packages</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performing deliverPackage(room(9),room(8))</vt:lpstr>
      <vt:lpstr>Summary</vt:lpstr>
      <vt:lpstr>For More Information/Papers/Downloads</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mglair Agent a tutorial </dc:title>
  <dc:creator>Stuart C. Shapiro</dc:creator>
  <cp:lastModifiedBy>Stuart C. Shapiro</cp:lastModifiedBy>
  <cp:revision>168</cp:revision>
  <dcterms:created xsi:type="dcterms:W3CDTF">2013-07-02T14:54:42Z</dcterms:created>
  <dcterms:modified xsi:type="dcterms:W3CDTF">2013-08-13T18:53:48Z</dcterms:modified>
</cp:coreProperties>
</file>